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6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  <p:sldMasterId id="2147483687" r:id="rId4"/>
    <p:sldMasterId id="2147483700" r:id="rId5"/>
    <p:sldMasterId id="2147483713" r:id="rId6"/>
    <p:sldMasterId id="2147483726" r:id="rId7"/>
  </p:sldMasterIdLst>
  <p:notesMasterIdLst>
    <p:notesMasterId r:id="rId30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  <p:sldId id="269" r:id="rId21"/>
    <p:sldId id="270" r:id="rId22"/>
    <p:sldId id="271" r:id="rId23"/>
    <p:sldId id="272" r:id="rId24"/>
    <p:sldId id="273" r:id="rId25"/>
    <p:sldId id="274" r:id="rId26"/>
    <p:sldId id="275" r:id="rId27"/>
    <p:sldId id="276" r:id="rId28"/>
    <p:sldId id="277" r:id="rId2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94"/>
  </p:normalViewPr>
  <p:slideViewPr>
    <p:cSldViewPr snapToGrid="0">
      <p:cViewPr varScale="1">
        <p:scale>
          <a:sx n="121" d="100"/>
          <a:sy n="121" d="100"/>
        </p:scale>
        <p:origin x="2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216000" y="812520"/>
            <a:ext cx="7127280" cy="40089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r>
              <a:rPr lang="nl-BE" sz="1800" b="0" strike="noStrike" spc="-1">
                <a:solidFill>
                  <a:srgbClr val="00407A"/>
                </a:solidFill>
                <a:latin typeface="Arial"/>
              </a:rPr>
              <a:t>Click to move the slide</a:t>
            </a:r>
          </a:p>
        </p:txBody>
      </p:sp>
      <p:sp>
        <p:nvSpPr>
          <p:cNvPr id="296" name="PlaceHolder 2"/>
          <p:cNvSpPr>
            <a:spLocks noGrp="1"/>
          </p:cNvSpPr>
          <p:nvPr>
            <p:ph type="body"/>
          </p:nvPr>
        </p:nvSpPr>
        <p:spPr>
          <a:xfrm>
            <a:off x="756000" y="5078520"/>
            <a:ext cx="6047640" cy="48110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2000" b="0" strike="noStrike" spc="-1">
                <a:latin typeface="Arial"/>
              </a:rPr>
              <a:t>Click to edit the notes format</a:t>
            </a:r>
          </a:p>
        </p:txBody>
      </p:sp>
      <p:sp>
        <p:nvSpPr>
          <p:cNvPr id="297" name="PlaceHolder 3"/>
          <p:cNvSpPr>
            <a:spLocks noGrp="1"/>
          </p:cNvSpPr>
          <p:nvPr>
            <p:ph type="hdr"/>
          </p:nvPr>
        </p:nvSpPr>
        <p:spPr>
          <a:xfrm>
            <a:off x="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&lt;header&gt;</a:t>
            </a:r>
          </a:p>
        </p:txBody>
      </p:sp>
      <p:sp>
        <p:nvSpPr>
          <p:cNvPr id="298" name="PlaceHolder 4"/>
          <p:cNvSpPr>
            <a:spLocks noGrp="1"/>
          </p:cNvSpPr>
          <p:nvPr>
            <p:ph type="dt"/>
          </p:nvPr>
        </p:nvSpPr>
        <p:spPr>
          <a:xfrm>
            <a:off x="4278960" y="0"/>
            <a:ext cx="3280680" cy="5342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/>
            <a:r>
              <a:rPr lang="en-US" sz="1400" b="0" strike="noStrike" spc="-1">
                <a:latin typeface="Times New Roman"/>
              </a:rPr>
              <a:t>&lt;date/time&gt;</a:t>
            </a:r>
          </a:p>
        </p:txBody>
      </p:sp>
      <p:sp>
        <p:nvSpPr>
          <p:cNvPr id="299" name="PlaceHolder 5"/>
          <p:cNvSpPr>
            <a:spLocks noGrp="1"/>
          </p:cNvSpPr>
          <p:nvPr>
            <p:ph type="ftr"/>
          </p:nvPr>
        </p:nvSpPr>
        <p:spPr>
          <a:xfrm>
            <a:off x="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r>
              <a:rPr lang="en-US" sz="1400" b="0" strike="noStrike" spc="-1">
                <a:latin typeface="Times New Roman"/>
              </a:rPr>
              <a:t>&lt;footer&gt;</a:t>
            </a:r>
          </a:p>
        </p:txBody>
      </p:sp>
      <p:sp>
        <p:nvSpPr>
          <p:cNvPr id="300" name="PlaceHolder 6"/>
          <p:cNvSpPr>
            <a:spLocks noGrp="1"/>
          </p:cNvSpPr>
          <p:nvPr>
            <p:ph type="sldNum"/>
          </p:nvPr>
        </p:nvSpPr>
        <p:spPr>
          <a:xfrm>
            <a:off x="4278960" y="10157400"/>
            <a:ext cx="3280680" cy="5342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r"/>
            <a:fld id="{9A119B4F-F395-4D66-9536-A6D396E7AADE}" type="slidenum">
              <a:rPr lang="en-US" sz="1400" b="0" strike="noStrike" spc="-1">
                <a:latin typeface="Times New Roman"/>
              </a:rPr>
              <a:t>‹N°›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5" name="PlaceHolder 2"/>
          <p:cNvSpPr>
            <a:spLocks noGrp="1"/>
          </p:cNvSpPr>
          <p:nvPr>
            <p:ph type="body"/>
          </p:nvPr>
        </p:nvSpPr>
        <p:spPr>
          <a:xfrm>
            <a:off x="540000" y="4320000"/>
            <a:ext cx="5759640" cy="4139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  <p:sp>
        <p:nvSpPr>
          <p:cNvPr id="376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3AE88514-5310-4EA9-9803-2EA259279513}" type="slidenum">
              <a:rPr lang="en-US" sz="1400" b="0" strike="noStrike" spc="-1">
                <a:solidFill>
                  <a:srgbClr val="000000"/>
                </a:solidFill>
                <a:latin typeface="Arial"/>
                <a:ea typeface="Segoe UI"/>
              </a:rPr>
              <a:t>3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78" name="PlaceHolder 2"/>
          <p:cNvSpPr>
            <a:spLocks noGrp="1"/>
          </p:cNvSpPr>
          <p:nvPr>
            <p:ph type="body"/>
          </p:nvPr>
        </p:nvSpPr>
        <p:spPr>
          <a:xfrm>
            <a:off x="540000" y="4320000"/>
            <a:ext cx="5759640" cy="4139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Personne n’est inemployable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Ce n’est pas le travail qui manque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Ce n’est pas l’argent qui manque</a:t>
            </a:r>
            <a:endParaRPr lang="en-US" sz="24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Allocation de chômage, ….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Coût de l’accompagnement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Manque à gagner pour l’Etat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Coûts indirects (santé, délinquance….)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79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82468F7-690B-427F-82D3-F39AB785F13C}" type="slidenum">
              <a:rPr lang="en-US" sz="1400" b="0" strike="noStrike" spc="-1">
                <a:solidFill>
                  <a:srgbClr val="000000"/>
                </a:solidFill>
                <a:latin typeface="Arial"/>
                <a:ea typeface="Segoe UI"/>
              </a:rPr>
              <a:t>4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1" name="PlaceHolder 2"/>
          <p:cNvSpPr>
            <a:spLocks noGrp="1"/>
          </p:cNvSpPr>
          <p:nvPr>
            <p:ph type="body"/>
          </p:nvPr>
        </p:nvSpPr>
        <p:spPr>
          <a:xfrm>
            <a:off x="540000" y="4320000"/>
            <a:ext cx="5759640" cy="4139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Personne n’est inemployable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Ce n’est pas le travail qui manque</a:t>
            </a:r>
            <a:endParaRPr lang="en-US" sz="24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400" b="0" strike="noStrike" spc="-1">
              <a:latin typeface="Arial"/>
            </a:endParaRPr>
          </a:p>
          <a:p>
            <a:pPr marL="457200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400" b="0" strike="noStrike" spc="-1">
                <a:solidFill>
                  <a:srgbClr val="000000"/>
                </a:solidFill>
                <a:latin typeface="Arial"/>
              </a:rPr>
              <a:t>Ce n’est pas l’argent qui manque</a:t>
            </a:r>
            <a:endParaRPr lang="en-US" sz="24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Allocation de chômage, ….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Coût de l’accompagnement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Manque à gagner pour l’Etat</a:t>
            </a:r>
            <a:endParaRPr lang="en-US" sz="20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000000"/>
              </a:buClr>
              <a:buFont typeface="Arial"/>
              <a:buChar char="•"/>
              <a:tabLst>
                <a:tab pos="0" algn="l"/>
              </a:tabLst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Coûts indirects (santé, délinquance….)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US" sz="2000" b="0" strike="noStrike" spc="-1">
              <a:latin typeface="Arial"/>
            </a:endParaRPr>
          </a:p>
        </p:txBody>
      </p:sp>
      <p:sp>
        <p:nvSpPr>
          <p:cNvPr id="382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207F2962-191D-481D-A230-DAA0CA146244}" type="slidenum">
              <a:rPr lang="en-US" sz="1400" b="0" strike="noStrike" spc="-1">
                <a:solidFill>
                  <a:srgbClr val="000000"/>
                </a:solidFill>
                <a:latin typeface="Arial"/>
                <a:ea typeface="Segoe UI"/>
              </a:rPr>
              <a:t>5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3" name="PlaceHolder 1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4" name="PlaceHolder 2"/>
          <p:cNvSpPr>
            <a:spLocks noGrp="1"/>
          </p:cNvSpPr>
          <p:nvPr>
            <p:ph type="body"/>
          </p:nvPr>
        </p:nvSpPr>
        <p:spPr>
          <a:xfrm>
            <a:off x="540000" y="4320000"/>
            <a:ext cx="5759640" cy="41396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571680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3200" b="0" strike="noStrike" spc="-1">
                <a:solidFill>
                  <a:srgbClr val="000000"/>
                </a:solidFill>
                <a:latin typeface="Arial"/>
              </a:rPr>
              <a:t>En Belgique (Wallonie – Bruxelles)</a:t>
            </a:r>
            <a:endParaRPr lang="en-US" sz="32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2016 - 2017: des politiciens belges (PS Bruxelles – Ecolo Wallonie) s’intéressent au projet français</a:t>
            </a:r>
            <a:endParaRPr lang="en-US" sz="28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Avril 2017 : ATD Quart Monde : UP à Charleroi sur le projet français -&gt; Mise en place d’un groupe travail</a:t>
            </a:r>
            <a:endParaRPr lang="en-US" sz="28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Novembre 2017 : Ecolo organise une conférence à Namur sur le projet </a:t>
            </a:r>
            <a:endParaRPr lang="en-US" sz="28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Mai 2018 : 3 députes wallons soumettent à l’avis citoyen un projet de décret pour créer des TZCLD en Wallonie</a:t>
            </a:r>
            <a:endParaRPr lang="en-US" sz="28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Juin 2018 : ATD Quart Monde donne son avis</a:t>
            </a:r>
            <a:endParaRPr lang="en-US" sz="2800" b="0" strike="noStrike" spc="-1">
              <a:latin typeface="Arial"/>
            </a:endParaRPr>
          </a:p>
          <a:p>
            <a:pPr marL="1028880" lvl="1" indent="-571320">
              <a:lnSpc>
                <a:spcPct val="100000"/>
              </a:lnSpc>
              <a:buClr>
                <a:srgbClr val="000000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000000"/>
                </a:solidFill>
                <a:latin typeface="Arial"/>
              </a:rPr>
              <a:t>Août 2018 : Une première version du décret est proposée</a:t>
            </a:r>
            <a:endParaRPr lang="en-US" sz="2800" b="0" strike="noStrike" spc="-1">
              <a:latin typeface="Arial"/>
            </a:endParaRPr>
          </a:p>
          <a:p>
            <a:pPr marL="216000" indent="-215640">
              <a:lnSpc>
                <a:spcPct val="100000"/>
              </a:lnSpc>
              <a:tabLst>
                <a:tab pos="0" algn="l"/>
              </a:tabLst>
            </a:pPr>
            <a:endParaRPr lang="en-US" sz="2800" b="0" strike="noStrike" spc="-1">
              <a:latin typeface="Arial"/>
            </a:endParaRPr>
          </a:p>
        </p:txBody>
      </p:sp>
      <p:sp>
        <p:nvSpPr>
          <p:cNvPr id="385" name="TextShape 3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49FEABE4-0548-40E1-AC9F-AE035DA4094D}" type="slidenum">
              <a:rPr lang="en-US" sz="1400" b="0" strike="noStrike" spc="-1">
                <a:solidFill>
                  <a:srgbClr val="000000"/>
                </a:solidFill>
                <a:latin typeface="Arial"/>
                <a:ea typeface="Segoe UI"/>
              </a:rPr>
              <a:t>6</a:t>
            </a:fld>
            <a:endParaRPr lang="en-US" sz="1400" b="0" strike="noStrike" spc="-1">
              <a:latin typeface="Times New Roman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TextShape 1"/>
          <p:cNvSpPr txBox="1"/>
          <p:nvPr/>
        </p:nvSpPr>
        <p:spPr>
          <a:xfrm>
            <a:off x="3884760" y="8685360"/>
            <a:ext cx="2971440" cy="456840"/>
          </a:xfrm>
          <a:prstGeom prst="rect">
            <a:avLst/>
          </a:prstGeom>
          <a:noFill/>
          <a:ln>
            <a:noFill/>
          </a:ln>
        </p:spPr>
        <p:txBody>
          <a:bodyPr anchor="b">
            <a:noAutofit/>
          </a:bodyPr>
          <a:lstStyle/>
          <a:p>
            <a:pPr algn="r">
              <a:lnSpc>
                <a:spcPct val="100000"/>
              </a:lnSpc>
            </a:pPr>
            <a:fld id="{8729B5B6-1130-421B-AFEC-D1652FD0EB3F}" type="slidenum">
              <a:rPr lang="en-US" sz="1400" b="0" strike="noStrike" spc="-1">
                <a:solidFill>
                  <a:srgbClr val="000000"/>
                </a:solidFill>
                <a:latin typeface="Arial"/>
                <a:ea typeface="Segoe UI"/>
              </a:rPr>
              <a:t>7</a:t>
            </a:fld>
            <a:endParaRPr lang="en-US" sz="1400" b="0" strike="noStrike" spc="-1">
              <a:latin typeface="Times New Roman"/>
            </a:endParaRPr>
          </a:p>
        </p:txBody>
      </p:sp>
      <p:sp>
        <p:nvSpPr>
          <p:cNvPr id="387" name="PlaceHolder 2"/>
          <p:cNvSpPr>
            <a:spLocks noGrp="1" noRot="1" noChangeAspect="1"/>
          </p:cNvSpPr>
          <p:nvPr>
            <p:ph type="sldImg"/>
          </p:nvPr>
        </p:nvSpPr>
        <p:spPr>
          <a:xfrm>
            <a:off x="380880" y="685800"/>
            <a:ext cx="6095520" cy="3428640"/>
          </a:xfrm>
          <a:prstGeom prst="rect">
            <a:avLst/>
          </a:prstGeom>
        </p:spPr>
      </p:sp>
      <p:sp>
        <p:nvSpPr>
          <p:cNvPr id="388" name="PlaceHolder 3"/>
          <p:cNvSpPr>
            <a:spLocks noGrp="1"/>
          </p:cNvSpPr>
          <p:nvPr>
            <p:ph type="body"/>
          </p:nvPr>
        </p:nvSpPr>
        <p:spPr>
          <a:xfrm>
            <a:off x="540000" y="4320000"/>
            <a:ext cx="5759640" cy="4139640"/>
          </a:xfrm>
          <a:prstGeom prst="rect">
            <a:avLst/>
          </a:prstGeom>
        </p:spPr>
        <p:txBody>
          <a:bodyPr>
            <a:noAutofit/>
          </a:bodyPr>
          <a:lstStyle/>
          <a:p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1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2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6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7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40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41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42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43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44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53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55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5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58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6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63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64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66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67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68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7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71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72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7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75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7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78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79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0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8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3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4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5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6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87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36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38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41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46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47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4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0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1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5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5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5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58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6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1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2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3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65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6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7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8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69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70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79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81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8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8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88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89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90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9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93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94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00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1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0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5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6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08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1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2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3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20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2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2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2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2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0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1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3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5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3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8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39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41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42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4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4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46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47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4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0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1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2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3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4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60" name="PlaceHolder 2"/>
          <p:cNvSpPr>
            <a:spLocks noGrp="1"/>
          </p:cNvSpPr>
          <p:nvPr>
            <p:ph type="subTitle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62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6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6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PlaceHolder 1"/>
          <p:cNvSpPr>
            <a:spLocks noGrp="1"/>
          </p:cNvSpPr>
          <p:nvPr>
            <p:ph type="subTitle"/>
          </p:nvPr>
        </p:nvSpPr>
        <p:spPr>
          <a:xfrm>
            <a:off x="720000" y="180000"/>
            <a:ext cx="11111760" cy="417168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6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0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1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73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442764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4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5" name="PlaceHolder 4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7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8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79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81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82" name="PlaceHolder 3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84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85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86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87" name="PlaceHolder 5"/>
          <p:cNvSpPr>
            <a:spLocks noGrp="1"/>
          </p:cNvSpPr>
          <p:nvPr>
            <p:ph type="body"/>
          </p:nvPr>
        </p:nvSpPr>
        <p:spPr>
          <a:xfrm>
            <a:off x="6413760" y="366264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89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0" name="PlaceHolder 3"/>
          <p:cNvSpPr>
            <a:spLocks noGrp="1"/>
          </p:cNvSpPr>
          <p:nvPr>
            <p:ph type="body"/>
          </p:nvPr>
        </p:nvSpPr>
        <p:spPr>
          <a:xfrm>
            <a:off x="447696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1" name="PlaceHolder 4"/>
          <p:cNvSpPr>
            <a:spLocks noGrp="1"/>
          </p:cNvSpPr>
          <p:nvPr>
            <p:ph type="body"/>
          </p:nvPr>
        </p:nvSpPr>
        <p:spPr>
          <a:xfrm>
            <a:off x="8233920" y="135000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2" name="PlaceHolder 5"/>
          <p:cNvSpPr>
            <a:spLocks noGrp="1"/>
          </p:cNvSpPr>
          <p:nvPr>
            <p:ph type="body"/>
          </p:nvPr>
        </p:nvSpPr>
        <p:spPr>
          <a:xfrm>
            <a:off x="72000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3" name="PlaceHolder 6"/>
          <p:cNvSpPr>
            <a:spLocks noGrp="1"/>
          </p:cNvSpPr>
          <p:nvPr>
            <p:ph type="body"/>
          </p:nvPr>
        </p:nvSpPr>
        <p:spPr>
          <a:xfrm>
            <a:off x="447696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4" name="PlaceHolder 7"/>
          <p:cNvSpPr>
            <a:spLocks noGrp="1"/>
          </p:cNvSpPr>
          <p:nvPr>
            <p:ph type="body"/>
          </p:nvPr>
        </p:nvSpPr>
        <p:spPr>
          <a:xfrm>
            <a:off x="8233920" y="3662640"/>
            <a:ext cx="357768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endParaRPr lang="nl-BE" sz="18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72000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413760" y="1350000"/>
            <a:ext cx="542232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 type="body"/>
          </p:nvPr>
        </p:nvSpPr>
        <p:spPr>
          <a:xfrm>
            <a:off x="720000" y="3662640"/>
            <a:ext cx="11111760" cy="211176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slideLayout" Target="../slideLayouts/slideLayout48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Relationship Id="rId14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slideLayout" Target="../slideLayouts/slideLayout60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Relationship Id="rId14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8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3.xml"/><Relationship Id="rId7" Type="http://schemas.openxmlformats.org/officeDocument/2006/relationships/slideLayout" Target="../slideLayouts/slideLayout67.xml"/><Relationship Id="rId12" Type="http://schemas.openxmlformats.org/officeDocument/2006/relationships/slideLayout" Target="../slideLayouts/slideLayout72.xml"/><Relationship Id="rId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61.xml"/><Relationship Id="rId6" Type="http://schemas.openxmlformats.org/officeDocument/2006/relationships/slideLayout" Target="../slideLayouts/slideLayout66.xml"/><Relationship Id="rId11" Type="http://schemas.openxmlformats.org/officeDocument/2006/relationships/slideLayout" Target="../slideLayouts/slideLayout71.xml"/><Relationship Id="rId5" Type="http://schemas.openxmlformats.org/officeDocument/2006/relationships/slideLayout" Target="../slideLayouts/slideLayout65.xml"/><Relationship Id="rId10" Type="http://schemas.openxmlformats.org/officeDocument/2006/relationships/slideLayout" Target="../slideLayouts/slideLayout70.xml"/><Relationship Id="rId4" Type="http://schemas.openxmlformats.org/officeDocument/2006/relationships/slideLayout" Target="../slideLayouts/slideLayout64.xml"/><Relationship Id="rId9" Type="http://schemas.openxmlformats.org/officeDocument/2006/relationships/slideLayout" Target="../slideLayouts/slideLayout69.xml"/><Relationship Id="rId14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slideLayout" Target="../slideLayouts/slideLayout84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ustomShape 1" hidden="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0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2" name="CustomShape 2"/>
          <p:cNvSpPr/>
          <p:nvPr/>
        </p:nvSpPr>
        <p:spPr>
          <a:xfrm>
            <a:off x="0" y="648000"/>
            <a:ext cx="12191760" cy="6227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3" name="PlaceHolder 3"/>
          <p:cNvSpPr>
            <a:spLocks noGrp="1"/>
          </p:cNvSpPr>
          <p:nvPr>
            <p:ph type="title"/>
          </p:nvPr>
        </p:nvSpPr>
        <p:spPr>
          <a:xfrm>
            <a:off x="4128120" y="2088000"/>
            <a:ext cx="7439760" cy="179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Arial Narrow"/>
              </a:rPr>
              <a:t>Klik en typ de titel van de presentatie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pic>
        <p:nvPicPr>
          <p:cNvPr id="4" name="Afbeelding 11"/>
          <p:cNvPicPr/>
          <p:nvPr/>
        </p:nvPicPr>
        <p:blipFill>
          <a:blip r:embed="rId15"/>
          <a:stretch/>
        </p:blipFill>
        <p:spPr>
          <a:xfrm>
            <a:off x="816120" y="1800000"/>
            <a:ext cx="2453040" cy="4294080"/>
          </a:xfrm>
          <a:prstGeom prst="rect">
            <a:avLst/>
          </a:prstGeom>
          <a:ln>
            <a:noFill/>
          </a:ln>
        </p:spPr>
      </p:pic>
      <p:pic>
        <p:nvPicPr>
          <p:cNvPr id="5" name="Afbeelding 10"/>
          <p:cNvPicPr/>
          <p:nvPr/>
        </p:nvPicPr>
        <p:blipFill>
          <a:blip r:embed="rId16"/>
          <a:stretch/>
        </p:blipFill>
        <p:spPr>
          <a:xfrm>
            <a:off x="11044800" y="5706000"/>
            <a:ext cx="570960" cy="719640"/>
          </a:xfrm>
          <a:prstGeom prst="rect">
            <a:avLst/>
          </a:prstGeom>
          <a:ln>
            <a:noFill/>
          </a:ln>
        </p:spPr>
      </p:pic>
      <p:pic>
        <p:nvPicPr>
          <p:cNvPr id="6" name="Afbeelding 2"/>
          <p:cNvPicPr/>
          <p:nvPr/>
        </p:nvPicPr>
        <p:blipFill>
          <a:blip r:embed="rId17"/>
          <a:stretch/>
        </p:blipFill>
        <p:spPr>
          <a:xfrm>
            <a:off x="479880" y="360000"/>
            <a:ext cx="2685960" cy="718920"/>
          </a:xfrm>
          <a:prstGeom prst="rect">
            <a:avLst/>
          </a:prstGeom>
          <a:ln>
            <a:noFill/>
          </a:ln>
        </p:spPr>
      </p:pic>
      <p:pic>
        <p:nvPicPr>
          <p:cNvPr id="7" name="Afbeelding 17" descr="DEF_HIVA_LOGO_1.png"/>
          <p:cNvPicPr/>
          <p:nvPr/>
        </p:nvPicPr>
        <p:blipFill>
          <a:blip r:embed="rId18"/>
          <a:stretch/>
        </p:blipFill>
        <p:spPr>
          <a:xfrm>
            <a:off x="382680" y="204840"/>
            <a:ext cx="2880360" cy="1390320"/>
          </a:xfrm>
          <a:prstGeom prst="rect">
            <a:avLst/>
          </a:prstGeom>
          <a:ln>
            <a:noFill/>
          </a:ln>
        </p:spPr>
      </p:pic>
      <p:sp>
        <p:nvSpPr>
          <p:cNvPr id="8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1D8DB0"/>
                </a:solidFill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400" b="0" strike="noStrike" spc="-1">
                <a:solidFill>
                  <a:srgbClr val="1D8DB0"/>
                </a:solidFill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CustomShape 1" hidden="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46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47" name="CustomShape 2"/>
          <p:cNvSpPr/>
          <p:nvPr/>
        </p:nvSpPr>
        <p:spPr>
          <a:xfrm>
            <a:off x="0" y="0"/>
            <a:ext cx="12191760" cy="6371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sp>
        <p:nvSpPr>
          <p:cNvPr id="48" name="PlaceHolder 3"/>
          <p:cNvSpPr>
            <a:spLocks noGrp="1"/>
          </p:cNvSpPr>
          <p:nvPr>
            <p:ph type="title"/>
          </p:nvPr>
        </p:nvSpPr>
        <p:spPr>
          <a:xfrm>
            <a:off x="5040000" y="2304000"/>
            <a:ext cx="6791760" cy="180000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4000" b="1" strike="noStrike" spc="-1">
                <a:solidFill>
                  <a:srgbClr val="FFFFFF"/>
                </a:solidFill>
                <a:latin typeface="Arial Narrow"/>
              </a:rPr>
              <a:t>Klik en typ de titel van de sectie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pic>
        <p:nvPicPr>
          <p:cNvPr id="49" name="Afbeelding 3"/>
          <p:cNvPicPr/>
          <p:nvPr/>
        </p:nvPicPr>
        <p:blipFill>
          <a:blip r:embed="rId15"/>
          <a:stretch/>
        </p:blipFill>
        <p:spPr>
          <a:xfrm>
            <a:off x="0" y="3150000"/>
            <a:ext cx="4401000" cy="3209040"/>
          </a:xfrm>
          <a:prstGeom prst="rect">
            <a:avLst/>
          </a:prstGeom>
          <a:ln>
            <a:noFill/>
          </a:ln>
        </p:spPr>
      </p:pic>
      <p:pic>
        <p:nvPicPr>
          <p:cNvPr id="50" name="Afbeelding 17" descr="DEF_HIVA_LOGO_1.png"/>
          <p:cNvPicPr/>
          <p:nvPr/>
        </p:nvPicPr>
        <p:blipFill>
          <a:blip r:embed="rId16"/>
          <a:stretch/>
        </p:blipFill>
        <p:spPr>
          <a:xfrm>
            <a:off x="382680" y="204840"/>
            <a:ext cx="2880360" cy="1390320"/>
          </a:xfrm>
          <a:prstGeom prst="rect">
            <a:avLst/>
          </a:prstGeom>
          <a:ln>
            <a:noFill/>
          </a:ln>
        </p:spPr>
      </p:pic>
      <p:sp>
        <p:nvSpPr>
          <p:cNvPr id="51" name="PlaceHolder 4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1D8DB0"/>
                </a:solidFill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400" b="0" strike="noStrike" spc="-1">
                <a:solidFill>
                  <a:srgbClr val="1D8DB0"/>
                </a:solidFill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CustomShape 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89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90" name="PlaceHolder 2"/>
          <p:cNvSpPr>
            <a:spLocks noGrp="1"/>
          </p:cNvSpPr>
          <p:nvPr>
            <p:ph type="title"/>
          </p:nvPr>
        </p:nvSpPr>
        <p:spPr>
          <a:xfrm>
            <a:off x="1524600" y="1121760"/>
            <a:ext cx="9142560" cy="238752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en-US" sz="5450" b="1" strike="noStrike" spc="-1">
                <a:solidFill>
                  <a:srgbClr val="177E9D"/>
                </a:solidFill>
                <a:latin typeface="Arial Narrow"/>
              </a:rPr>
              <a:t>Click to edit Master title style</a:t>
            </a:r>
            <a:endParaRPr lang="nl-BE" sz="545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91" name="PlaceHolder 3"/>
          <p:cNvSpPr>
            <a:spLocks noGrp="1"/>
          </p:cNvSpPr>
          <p:nvPr>
            <p:ph type="dt"/>
          </p:nvPr>
        </p:nvSpPr>
        <p:spPr>
          <a:xfrm>
            <a:off x="719280" y="6048000"/>
            <a:ext cx="124776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2" name="PlaceHolder 4"/>
          <p:cNvSpPr>
            <a:spLocks noGrp="1"/>
          </p:cNvSpPr>
          <p:nvPr>
            <p:ph type="ftr"/>
          </p:nvPr>
        </p:nvSpPr>
        <p:spPr>
          <a:xfrm>
            <a:off x="2088000" y="6048000"/>
            <a:ext cx="263952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93" name="PlaceHolder 5"/>
          <p:cNvSpPr>
            <a:spLocks noGrp="1"/>
          </p:cNvSpPr>
          <p:nvPr>
            <p:ph type="sldNum"/>
          </p:nvPr>
        </p:nvSpPr>
        <p:spPr>
          <a:xfrm>
            <a:off x="4848120" y="6048000"/>
            <a:ext cx="124776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3B9C48BC-60A3-4350-BF01-6742E505A885}" type="slidenum">
              <a:rPr lang="nl-BE" sz="1000" b="0" strike="noStrike" spc="-1">
                <a:solidFill>
                  <a:srgbClr val="00407A"/>
                </a:solidFill>
                <a:latin typeface="Arial"/>
              </a:rPr>
              <a:t>‹N°›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94" name="PlaceHolder 6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1D8DB0"/>
                </a:solidFill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400" b="0" strike="noStrike" spc="-1">
                <a:solidFill>
                  <a:srgbClr val="1D8DB0"/>
                </a:solidFill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CustomShape 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32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133" name="PlaceHolder 2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strike="noStrike" spc="-1">
                <a:solidFill>
                  <a:srgbClr val="177E9D"/>
                </a:solidFill>
                <a:latin typeface="Arial Narrow"/>
              </a:rPr>
              <a:t>Klik en typ de titel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34" name="PlaceHolder 3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69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Klik en typ de tekst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Tweede niveau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79"/>
              </a:spcBef>
              <a:buClr>
                <a:srgbClr val="1D8DB0"/>
              </a:buClr>
              <a:buFont typeface="Arial"/>
              <a:buChar char="•"/>
            </a:pPr>
            <a:r>
              <a:rPr lang="nl-NL" sz="2400" b="0" strike="noStrike" spc="-1">
                <a:solidFill>
                  <a:srgbClr val="1D8DB0"/>
                </a:solidFill>
                <a:latin typeface="Arial Narrow"/>
              </a:rPr>
              <a:t>Derde niveau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1168560" lvl="3" indent="-1796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SzPct val="80000"/>
              <a:buFont typeface="Arial"/>
              <a:buChar char="•"/>
            </a:pPr>
            <a:r>
              <a:rPr lang="nl-NL" sz="1800" b="0" strike="noStrike" spc="-1">
                <a:solidFill>
                  <a:srgbClr val="1D8DB0"/>
                </a:solidFill>
                <a:latin typeface="Arial Narrow"/>
              </a:rPr>
              <a:t>Vierde niveau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  <a:p>
            <a:pPr marL="1338120" lvl="4" indent="-17892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nl-NL" sz="1800" b="0" strike="noStrike" spc="-1">
                <a:solidFill>
                  <a:srgbClr val="1D8DB0"/>
                </a:solidFill>
                <a:latin typeface="Arial Narrow"/>
              </a:rPr>
              <a:t>Vijfde niveau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CustomShape 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172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173" name="PlaceHolder 2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en-US" sz="3600" b="1" strike="noStrike" spc="-1">
                <a:solidFill>
                  <a:srgbClr val="177E9D"/>
                </a:solidFill>
                <a:latin typeface="Arial Narrow"/>
              </a:rPr>
              <a:t>Click to edit Master title style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174" name="PlaceHolder 3"/>
          <p:cNvSpPr>
            <a:spLocks noGrp="1"/>
          </p:cNvSpPr>
          <p:nvPr>
            <p:ph type="body"/>
          </p:nvPr>
        </p:nvSpPr>
        <p:spPr>
          <a:xfrm>
            <a:off x="720000" y="1350000"/>
            <a:ext cx="11111760" cy="442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en-US" sz="2800" b="0" strike="noStrike" spc="-1">
                <a:solidFill>
                  <a:srgbClr val="1D8DB0"/>
                </a:solidFill>
                <a:latin typeface="Arial Narrow"/>
              </a:rPr>
              <a:t>Click to edit Master text styles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en-US" sz="2800" b="0" strike="noStrike" spc="-1">
                <a:solidFill>
                  <a:srgbClr val="1D8DB0"/>
                </a:solidFill>
                <a:latin typeface="Arial Narrow"/>
              </a:rPr>
              <a:t>Second level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79"/>
              </a:spcBef>
              <a:buClr>
                <a:srgbClr val="1D8DB0"/>
              </a:buClr>
              <a:buFont typeface="Arial"/>
              <a:buChar char="•"/>
            </a:pPr>
            <a:r>
              <a:rPr lang="en-US" sz="2400" b="0" strike="noStrike" spc="-1">
                <a:solidFill>
                  <a:srgbClr val="1D8DB0"/>
                </a:solidFill>
                <a:latin typeface="Arial Narrow"/>
              </a:rPr>
              <a:t>Third level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1168560" lvl="3" indent="-1796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SzPct val="80000"/>
              <a:buFont typeface="Arial"/>
              <a:buChar char="•"/>
            </a:pPr>
            <a:r>
              <a:rPr lang="en-US" sz="1800" b="0" strike="noStrike" spc="-1">
                <a:solidFill>
                  <a:srgbClr val="1D8DB0"/>
                </a:solidFill>
                <a:latin typeface="Arial Narrow"/>
              </a:rPr>
              <a:t>Fourth level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  <a:p>
            <a:pPr marL="1338120" lvl="4" indent="-17892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en-US" sz="1800" b="0" strike="noStrike" spc="-1">
                <a:solidFill>
                  <a:srgbClr val="1D8DB0"/>
                </a:solidFill>
                <a:latin typeface="Arial Narrow"/>
              </a:rPr>
              <a:t>Fifth level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175" name="PlaceHolder 4"/>
          <p:cNvSpPr>
            <a:spLocks noGrp="1"/>
          </p:cNvSpPr>
          <p:nvPr>
            <p:ph type="dt"/>
          </p:nvPr>
        </p:nvSpPr>
        <p:spPr>
          <a:xfrm>
            <a:off x="719280" y="6048000"/>
            <a:ext cx="124776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</a:pPr>
            <a:fld id="{56D6CA5A-A3D7-4A08-BE27-E1D2367039BA}" type="datetime">
              <a:rPr lang="en-US" sz="1000" b="0" strike="noStrike" spc="-1">
                <a:solidFill>
                  <a:srgbClr val="00407A"/>
                </a:solidFill>
                <a:latin typeface="Arial"/>
              </a:rPr>
              <a:t>4/19/24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176" name="PlaceHolder 5"/>
          <p:cNvSpPr>
            <a:spLocks noGrp="1"/>
          </p:cNvSpPr>
          <p:nvPr>
            <p:ph type="ftr"/>
          </p:nvPr>
        </p:nvSpPr>
        <p:spPr>
          <a:xfrm>
            <a:off x="2088000" y="6048000"/>
            <a:ext cx="263952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177" name="PlaceHolder 6"/>
          <p:cNvSpPr>
            <a:spLocks noGrp="1"/>
          </p:cNvSpPr>
          <p:nvPr>
            <p:ph type="sldNum"/>
          </p:nvPr>
        </p:nvSpPr>
        <p:spPr>
          <a:xfrm>
            <a:off x="4848120" y="6048000"/>
            <a:ext cx="1247760" cy="28764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F4B5153E-9B7F-406E-AEA8-B3FCF3E0CD6F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‹N°›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CustomShape 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15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216" name="PlaceHolder 2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strike="noStrike" spc="-1">
                <a:solidFill>
                  <a:srgbClr val="147694"/>
                </a:solidFill>
                <a:latin typeface="Arial Narrow"/>
              </a:rPr>
              <a:t>Klik en typ de titel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17" name="PlaceHolder 3"/>
          <p:cNvSpPr>
            <a:spLocks noGrp="1"/>
          </p:cNvSpPr>
          <p:nvPr>
            <p:ph type="body"/>
          </p:nvPr>
        </p:nvSpPr>
        <p:spPr>
          <a:xfrm>
            <a:off x="720000" y="1350000"/>
            <a:ext cx="5384520" cy="467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Klik en typ de tekst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Tweede niveau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79"/>
              </a:spcBef>
              <a:buClr>
                <a:srgbClr val="1D8DB0"/>
              </a:buClr>
              <a:buFont typeface="Arial"/>
              <a:buChar char="•"/>
            </a:pPr>
            <a:r>
              <a:rPr lang="nl-NL" sz="2400" b="0" strike="noStrike" spc="-1">
                <a:solidFill>
                  <a:srgbClr val="1D8DB0"/>
                </a:solidFill>
                <a:latin typeface="Arial Narrow"/>
              </a:rPr>
              <a:t>Derde niveau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1168560" lvl="3" indent="-1796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SzPct val="80000"/>
              <a:buFont typeface="Arial"/>
              <a:buChar char="•"/>
            </a:pPr>
            <a:r>
              <a:rPr lang="nl-NL" sz="1800" b="0" strike="noStrike" spc="-1">
                <a:solidFill>
                  <a:srgbClr val="1D8DB0"/>
                </a:solidFill>
                <a:latin typeface="Arial Narrow"/>
              </a:rPr>
              <a:t>Vierde niveau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  <a:p>
            <a:pPr marL="1434960" lvl="4" indent="-2282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nl-NL" sz="1800" b="0" strike="noStrike" spc="-1">
                <a:solidFill>
                  <a:srgbClr val="1D8DB0"/>
                </a:solidFill>
                <a:latin typeface="Arial Narrow"/>
              </a:rPr>
              <a:t>Vijfde niveau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218" name="PlaceHolder 4"/>
          <p:cNvSpPr>
            <a:spLocks noGrp="1"/>
          </p:cNvSpPr>
          <p:nvPr>
            <p:ph type="body"/>
          </p:nvPr>
        </p:nvSpPr>
        <p:spPr>
          <a:xfrm>
            <a:off x="6447240" y="1350000"/>
            <a:ext cx="5384520" cy="46710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Klik en typ de tekst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nl-NL" sz="2800" b="0" strike="noStrike" spc="-1">
                <a:solidFill>
                  <a:srgbClr val="1D8DB0"/>
                </a:solidFill>
                <a:latin typeface="Arial Narrow"/>
              </a:rPr>
              <a:t>Tweede niveau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79"/>
              </a:spcBef>
              <a:buClr>
                <a:srgbClr val="1D8DB0"/>
              </a:buClr>
              <a:buFont typeface="Arial"/>
              <a:buChar char="•"/>
            </a:pPr>
            <a:r>
              <a:rPr lang="nl-NL" sz="2400" b="0" strike="noStrike" spc="-1">
                <a:solidFill>
                  <a:srgbClr val="1D8DB0"/>
                </a:solidFill>
                <a:latin typeface="Arial Narrow"/>
              </a:rPr>
              <a:t>Derde niveau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1168560" lvl="3" indent="-1796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SzPct val="80000"/>
              <a:buFont typeface="Arial"/>
              <a:buChar char="•"/>
            </a:pPr>
            <a:r>
              <a:rPr lang="nl-NL" sz="2000" b="0" strike="noStrike" spc="-1">
                <a:solidFill>
                  <a:srgbClr val="1D8DB0"/>
                </a:solidFill>
                <a:latin typeface="Arial Narrow"/>
              </a:rPr>
              <a:t>Vierde niveau</a:t>
            </a:r>
            <a:endParaRPr lang="nl-BE" sz="2000" b="0" strike="noStrike" spc="-1">
              <a:solidFill>
                <a:srgbClr val="1D8DB0"/>
              </a:solidFill>
              <a:latin typeface="Arial Narrow"/>
            </a:endParaRPr>
          </a:p>
          <a:p>
            <a:pPr marL="1434960" lvl="4" indent="-22824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nl-NL" sz="1800" b="0" strike="noStrike" spc="-1">
                <a:solidFill>
                  <a:srgbClr val="1D8DB0"/>
                </a:solidFill>
                <a:latin typeface="Arial Narrow"/>
              </a:rPr>
              <a:t>Vijfde niveau</a:t>
            </a:r>
            <a:endParaRPr lang="nl-BE" sz="18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CustomShape 1"/>
          <p:cNvSpPr/>
          <p:nvPr/>
        </p:nvSpPr>
        <p:spPr>
          <a:xfrm>
            <a:off x="0" y="6372000"/>
            <a:ext cx="12191760" cy="485640"/>
          </a:xfrm>
          <a:prstGeom prst="rect">
            <a:avLst/>
          </a:prstGeom>
          <a:gradFill rotWithShape="0">
            <a:gsLst>
              <a:gs pos="0">
                <a:srgbClr val="1D8DB0"/>
              </a:gs>
              <a:gs pos="100000">
                <a:srgbClr val="116E8A"/>
              </a:gs>
            </a:gsLst>
            <a:lin ang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/>
        </p:style>
      </p:sp>
      <p:pic>
        <p:nvPicPr>
          <p:cNvPr id="256" name="Afbeelding 8"/>
          <p:cNvPicPr/>
          <p:nvPr/>
        </p:nvPicPr>
        <p:blipFill>
          <a:blip r:embed="rId14"/>
          <a:stretch/>
        </p:blipFill>
        <p:spPr>
          <a:xfrm>
            <a:off x="9816120" y="6048000"/>
            <a:ext cx="2016360" cy="539640"/>
          </a:xfrm>
          <a:prstGeom prst="rect">
            <a:avLst/>
          </a:prstGeom>
          <a:ln>
            <a:noFill/>
          </a:ln>
        </p:spPr>
      </p:pic>
      <p:sp>
        <p:nvSpPr>
          <p:cNvPr id="257" name="PlaceHolder 2"/>
          <p:cNvSpPr>
            <a:spLocks noGrp="1"/>
          </p:cNvSpPr>
          <p:nvPr>
            <p:ph type="title"/>
          </p:nvPr>
        </p:nvSpPr>
        <p:spPr>
          <a:xfrm>
            <a:off x="720000" y="180000"/>
            <a:ext cx="11111760" cy="899640"/>
          </a:xfrm>
          <a:prstGeom prst="rect">
            <a:avLst/>
          </a:prstGeom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NL" sz="3600" b="1" strike="noStrike" spc="-1">
                <a:solidFill>
                  <a:srgbClr val="177E9D"/>
                </a:solidFill>
                <a:latin typeface="Arial Narrow"/>
              </a:rPr>
              <a:t>Klik en typ de titel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25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800" b="0" strike="noStrike" spc="-1">
                <a:solidFill>
                  <a:srgbClr val="1D8DB0"/>
                </a:solidFill>
                <a:latin typeface="Arial Narrow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2400" b="0" strike="noStrike" spc="-1">
                <a:solidFill>
                  <a:srgbClr val="1D8DB0"/>
                </a:solidFill>
                <a:latin typeface="Arial Narrow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nl-BE" sz="1800" b="0" strike="noStrike" spc="-1">
                <a:solidFill>
                  <a:srgbClr val="1D8DB0"/>
                </a:solidFill>
                <a:latin typeface="Arial Narrow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nl-BE" sz="2000" b="0" strike="noStrike" spc="-1">
                <a:solidFill>
                  <a:srgbClr val="1D8DB0"/>
                </a:solidFill>
                <a:latin typeface="Arial Narrow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4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wmf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limo.libis.be/primo-explore/fulldisplay?docid=LIRIAS3655575&amp;context=L&amp;vid=Lirias&amp;search_scope=Lirias&amp;tab=default_tab&amp;fromSitemap=1" TargetMode="Externa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8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TextShape 1"/>
          <p:cNvSpPr txBox="1"/>
          <p:nvPr/>
        </p:nvSpPr>
        <p:spPr>
          <a:xfrm>
            <a:off x="4128120" y="2088000"/>
            <a:ext cx="7439760" cy="17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nl-BE" sz="3600" b="1" strike="noStrike" spc="-1">
                <a:solidFill>
                  <a:srgbClr val="FFFFFF"/>
                </a:solidFill>
                <a:latin typeface="Arial Narrow"/>
                <a:ea typeface="Times New Roman"/>
              </a:rPr>
              <a:t>Territoires Zéro Chômeur de Longue Durée: analyse ex-ante des coûts et avantages sociaux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02" name="TextShape 2"/>
          <p:cNvSpPr txBox="1"/>
          <p:nvPr/>
        </p:nvSpPr>
        <p:spPr>
          <a:xfrm>
            <a:off x="4128120" y="4193640"/>
            <a:ext cx="743976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tabLst>
                <a:tab pos="0" algn="l"/>
              </a:tabLst>
            </a:pPr>
            <a:r>
              <a:rPr lang="fr-BE" sz="2800" b="0" strike="noStrike" spc="-1">
                <a:solidFill>
                  <a:srgbClr val="FFFFFF"/>
                </a:solidFill>
                <a:latin typeface="Arial Narrow"/>
              </a:rPr>
              <a:t>Ides Nicaise (HIVA  - KU Leuven)</a:t>
            </a:r>
            <a:br/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TextShape 1"/>
          <p:cNvSpPr txBox="1"/>
          <p:nvPr/>
        </p:nvSpPr>
        <p:spPr>
          <a:xfrm>
            <a:off x="1663920" y="70560"/>
            <a:ext cx="7600320" cy="656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scenarios 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30" name="TextShape 2"/>
          <p:cNvSpPr txBox="1"/>
          <p:nvPr/>
        </p:nvSpPr>
        <p:spPr>
          <a:xfrm>
            <a:off x="838080" y="836640"/>
            <a:ext cx="10515240" cy="54237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3 niveaux de salaires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Salaire minimum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CP </a:t>
            </a:r>
            <a:r>
              <a:rPr lang="nl-BE" sz="2800" b="0" strike="noStrike" spc="-1">
                <a:solidFill>
                  <a:srgbClr val="116E8A"/>
                </a:solidFill>
                <a:latin typeface="Arial Narrow"/>
              </a:rPr>
              <a:t>329.0230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nl-BE" sz="2800" b="0" strike="noStrike" spc="-1">
                <a:solidFill>
                  <a:srgbClr val="116E8A"/>
                </a:solidFill>
                <a:latin typeface="Arial Narrow"/>
              </a:rPr>
              <a:t>14€ / heure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4 types d’activités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‘Scénario français’: mélange d’activités à </a:t>
            </a:r>
            <a:br/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faible productivité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Recyclage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Services à domicile 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Nutrition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pic>
        <p:nvPicPr>
          <p:cNvPr id="331" name="Picture 2"/>
          <p:cNvPicPr/>
          <p:nvPr/>
        </p:nvPicPr>
        <p:blipFill>
          <a:blip r:embed="rId2"/>
          <a:stretch/>
        </p:blipFill>
        <p:spPr>
          <a:xfrm>
            <a:off x="6239880" y="1037160"/>
            <a:ext cx="3312000" cy="2215440"/>
          </a:xfrm>
          <a:prstGeom prst="rect">
            <a:avLst/>
          </a:prstGeom>
          <a:ln>
            <a:noFill/>
          </a:ln>
        </p:spPr>
      </p:pic>
      <p:pic>
        <p:nvPicPr>
          <p:cNvPr id="332" name="Picture 4"/>
          <p:cNvPicPr/>
          <p:nvPr/>
        </p:nvPicPr>
        <p:blipFill>
          <a:blip r:embed="rId3"/>
          <a:stretch/>
        </p:blipFill>
        <p:spPr>
          <a:xfrm>
            <a:off x="7607160" y="3263760"/>
            <a:ext cx="3457080" cy="2469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" name="TextShape 1"/>
          <p:cNvSpPr txBox="1"/>
          <p:nvPr/>
        </p:nvSpPr>
        <p:spPr>
          <a:xfrm>
            <a:off x="720000" y="522000"/>
            <a:ext cx="11111760" cy="110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 fontScale="56000"/>
          </a:bodyPr>
          <a:lstStyle/>
          <a:p>
            <a:pPr>
              <a:lnSpc>
                <a:spcPct val="100000"/>
              </a:lnSpc>
            </a:pPr>
            <a:br/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2</a:t>
            </a:r>
            <a:r>
              <a:rPr lang="fr-BE" sz="3600" b="1" strike="noStrike" spc="-1" baseline="30000">
                <a:solidFill>
                  <a:srgbClr val="177E9D"/>
                </a:solidFill>
                <a:latin typeface="Arial Narrow"/>
              </a:rPr>
              <a:t>ième</a:t>
            </a: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 étape: identification des parties prenantes et de leurs coûts et avantages - modèle simplifié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34" name="TextShape 2"/>
          <p:cNvSpPr txBox="1"/>
          <p:nvPr/>
        </p:nvSpPr>
        <p:spPr>
          <a:xfrm>
            <a:off x="2088000" y="6048000"/>
            <a:ext cx="263952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35" name="TextShape 3"/>
          <p:cNvSpPr txBox="1"/>
          <p:nvPr/>
        </p:nvSpPr>
        <p:spPr>
          <a:xfrm>
            <a:off x="4848120" y="6048000"/>
            <a:ext cx="124776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746DC103-0A77-4F03-A0B5-DA05155029B8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11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336" name="Table 4"/>
          <p:cNvGraphicFramePr/>
          <p:nvPr/>
        </p:nvGraphicFramePr>
        <p:xfrm>
          <a:off x="720720" y="2090520"/>
          <a:ext cx="11110680" cy="1854000"/>
        </p:xfrm>
        <a:graphic>
          <a:graphicData uri="http://schemas.openxmlformats.org/drawingml/2006/table">
            <a:tbl>
              <a:tblPr/>
              <a:tblGrid>
                <a:gridCol w="27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77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774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77848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Partie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Coûts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Avantages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Solde net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Travailleur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perte d’allocation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Impôts supplémentaires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FF"/>
                          </a:highlight>
                          <a:latin typeface="Arial"/>
                        </a:rPr>
                        <a:t>Salaire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Gain net de revenu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Entreprise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FF"/>
                          </a:highlight>
                          <a:latin typeface="Arial"/>
                        </a:rPr>
                        <a:t>Salaire 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Cotisations sociales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Autres coûts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Chiffre d’affaires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00FF"/>
                          </a:highlight>
                          <a:latin typeface="Arial"/>
                        </a:rPr>
                        <a:t>Subvention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zéro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Budget public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00FF"/>
                          </a:highlight>
                          <a:latin typeface="Arial"/>
                        </a:rPr>
                        <a:t>Subvention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Chômage évité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Cotisations sociales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Impôts supplémentaires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??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Société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Autres coûts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Chiffre d’affaires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??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TextShape 1"/>
          <p:cNvSpPr txBox="1"/>
          <p:nvPr/>
        </p:nvSpPr>
        <p:spPr>
          <a:xfrm>
            <a:off x="720000" y="-24336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Modèle avec externalités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38" name="TextShape 2"/>
          <p:cNvSpPr txBox="1"/>
          <p:nvPr/>
        </p:nvSpPr>
        <p:spPr>
          <a:xfrm>
            <a:off x="2088000" y="6048000"/>
            <a:ext cx="263952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39" name="TextShape 3"/>
          <p:cNvSpPr txBox="1"/>
          <p:nvPr/>
        </p:nvSpPr>
        <p:spPr>
          <a:xfrm>
            <a:off x="4848120" y="6048000"/>
            <a:ext cx="124776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870781DF-C1B2-4DD9-B0C4-CFBFF1EE871E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12</a:t>
            </a:fld>
            <a:endParaRPr lang="en-US" sz="1000" b="0" strike="noStrike" spc="-1">
              <a:latin typeface="Times New Roman"/>
            </a:endParaRPr>
          </a:p>
        </p:txBody>
      </p:sp>
      <p:graphicFrame>
        <p:nvGraphicFramePr>
          <p:cNvPr id="340" name="Table 4"/>
          <p:cNvGraphicFramePr/>
          <p:nvPr/>
        </p:nvGraphicFramePr>
        <p:xfrm>
          <a:off x="720720" y="925920"/>
          <a:ext cx="11110680" cy="2595600"/>
        </p:xfrm>
        <a:graphic>
          <a:graphicData uri="http://schemas.openxmlformats.org/drawingml/2006/table">
            <a:tbl>
              <a:tblPr/>
              <a:tblGrid>
                <a:gridCol w="2777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4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2836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5952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Partie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Coûts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Avantages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1" strike="noStrike" spc="-1">
                          <a:solidFill>
                            <a:srgbClr val="FFFFFF"/>
                          </a:solidFill>
                          <a:latin typeface="Arial"/>
                        </a:rPr>
                        <a:t>Solde net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38160">
                      <a:solidFill>
                        <a:srgbClr val="FFFFFF"/>
                      </a:solidFill>
                    </a:lnB>
                    <a:solidFill>
                      <a:srgbClr val="1D8DB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372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Travailleur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perte d’allocation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Impôts supplémentaires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FF"/>
                          </a:highlight>
                          <a:latin typeface="Arial"/>
                        </a:rPr>
                        <a:t>Salaire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Gain net de revenu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381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Entreprise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FF"/>
                          </a:highlight>
                          <a:latin typeface="Arial"/>
                        </a:rPr>
                        <a:t>Salaire 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Cotisations sociales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Autres coûts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Chiffre d’affaires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00FF"/>
                          </a:highlight>
                          <a:latin typeface="Arial"/>
                        </a:rPr>
                        <a:t>Subvention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zéro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Budget public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00FF"/>
                          </a:highlight>
                          <a:latin typeface="Arial"/>
                        </a:rPr>
                        <a:t>Subvention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FFFF00"/>
                          </a:highlight>
                          <a:latin typeface="Arial"/>
                        </a:rPr>
                        <a:t>Chômage évité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C0C0C0"/>
                          </a:highlight>
                          <a:latin typeface="Arial"/>
                        </a:rPr>
                        <a:t>Cotisations sociales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highlight>
                            <a:srgbClr val="00FF00"/>
                          </a:highlight>
                          <a:latin typeface="Arial"/>
                        </a:rPr>
                        <a:t>Impôts supplémentaires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??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Clients 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positives clients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Tiers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négatives tiers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positives  tiers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??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47760"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tc>
                  <a:txBody>
                    <a:bodyPr/>
                    <a:lstStyle/>
                    <a:p>
                      <a:endParaRPr lang="fr-FR"/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E7ED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85968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Société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Autres coûts</a:t>
                      </a:r>
                      <a:br/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nég. Tiers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Chiffre d’affaires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pos clients</a:t>
                      </a:r>
                      <a:endParaRPr lang="en-US" sz="1800" b="0" strike="noStrike" spc="-1">
                        <a:latin typeface="Arial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Externalités pos. Tiers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fr-BE" sz="1800" b="0" strike="noStrike" spc="-1">
                          <a:solidFill>
                            <a:srgbClr val="00407A"/>
                          </a:solidFill>
                          <a:latin typeface="Arial"/>
                        </a:rPr>
                        <a:t>???</a:t>
                      </a:r>
                      <a:endParaRPr lang="en-US" sz="1800" b="0" strike="noStrike" spc="-1">
                        <a:latin typeface="Arial"/>
                      </a:endParaRPr>
                    </a:p>
                  </a:txBody>
                  <a:tcPr>
                    <a:lnL w="12240">
                      <a:solidFill>
                        <a:srgbClr val="FFFFFF"/>
                      </a:solidFill>
                    </a:lnL>
                    <a:lnR w="12240">
                      <a:solidFill>
                        <a:srgbClr val="FFFFFF"/>
                      </a:solidFill>
                    </a:lnR>
                    <a:lnT w="12240">
                      <a:solidFill>
                        <a:srgbClr val="FFFFFF"/>
                      </a:solidFill>
                    </a:lnT>
                    <a:lnB w="12240">
                      <a:solidFill>
                        <a:srgbClr val="FFFFFF"/>
                      </a:solidFill>
                    </a:lnB>
                    <a:solidFill>
                      <a:srgbClr val="CCDAE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TextShape 1"/>
          <p:cNvSpPr txBox="1"/>
          <p:nvPr/>
        </p:nvSpPr>
        <p:spPr>
          <a:xfrm>
            <a:off x="720000" y="18000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3600" b="1" strike="noStrike" spc="-1">
                <a:solidFill>
                  <a:srgbClr val="147694"/>
                </a:solidFill>
                <a:latin typeface="Arial Narrow"/>
              </a:rPr>
              <a:t>3</a:t>
            </a:r>
            <a:r>
              <a:rPr lang="fr-BE" sz="3600" b="1" strike="noStrike" spc="-1" baseline="30000">
                <a:solidFill>
                  <a:srgbClr val="147694"/>
                </a:solidFill>
                <a:latin typeface="Arial Narrow"/>
              </a:rPr>
              <a:t>ième</a:t>
            </a:r>
            <a:r>
              <a:rPr lang="fr-BE" sz="3600" b="1" strike="noStrike" spc="-1">
                <a:solidFill>
                  <a:srgbClr val="147694"/>
                </a:solidFill>
                <a:latin typeface="Arial Narrow"/>
              </a:rPr>
              <a:t> étape: analyse à court terme </a:t>
            </a:r>
            <a:r>
              <a:rPr lang="fr-BE" sz="3600" b="1" strike="noStrike" spc="-1">
                <a:solidFill>
                  <a:srgbClr val="147694"/>
                </a:solidFill>
                <a:latin typeface="Wingdings"/>
              </a:rPr>
              <a:t></a:t>
            </a:r>
            <a:r>
              <a:rPr lang="fr-BE" sz="3600" b="1" strike="noStrike" spc="-1">
                <a:solidFill>
                  <a:srgbClr val="147694"/>
                </a:solidFill>
                <a:latin typeface="Arial Narrow"/>
              </a:rPr>
              <a:t> à long terme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42" name="TextShape 2"/>
          <p:cNvSpPr txBox="1"/>
          <p:nvPr/>
        </p:nvSpPr>
        <p:spPr>
          <a:xfrm>
            <a:off x="720000" y="1350000"/>
            <a:ext cx="5663520" cy="4671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Effets secondaires sur l’économie </a:t>
            </a:r>
            <a:br/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(effets multiplicateurs)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  <a:tabLst>
                <a:tab pos="0" algn="l"/>
              </a:tabLst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Revenus des ménages ↗  =&gt; consommation ↗  =&gt; demande ↗ =&gt; emploi ↗…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  <a:tabLst>
                <a:tab pos="0" algn="l"/>
              </a:tabLst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Achats de biens et services par l’EBE =&gt; demande ↗ =&gt; emploi ↗…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43" name="TextShape 3"/>
          <p:cNvSpPr txBox="1"/>
          <p:nvPr/>
        </p:nvSpPr>
        <p:spPr>
          <a:xfrm>
            <a:off x="0" y="6048360"/>
            <a:ext cx="1247400" cy="28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94D62F3D-4116-47A5-89D7-5826E1422B08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13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44" name="Picture 2" descr="1,145 Upward Spiral Illustrations &amp; Clip Art - iStock"/>
          <p:cNvPicPr/>
          <p:nvPr/>
        </p:nvPicPr>
        <p:blipFill>
          <a:blip r:embed="rId2"/>
          <a:stretch/>
        </p:blipFill>
        <p:spPr>
          <a:xfrm>
            <a:off x="7269840" y="1472400"/>
            <a:ext cx="3828600" cy="38286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" name="TextShape 1"/>
          <p:cNvSpPr txBox="1"/>
          <p:nvPr/>
        </p:nvSpPr>
        <p:spPr>
          <a:xfrm>
            <a:off x="407520" y="-9936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Analyse à court terme </a:t>
            </a:r>
            <a:r>
              <a:rPr lang="fr-BE" sz="3600" b="1" strike="noStrike" spc="-1">
                <a:solidFill>
                  <a:srgbClr val="177E9D"/>
                </a:solidFill>
                <a:latin typeface="Wingdings"/>
              </a:rPr>
              <a:t></a:t>
            </a: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 à long terme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46" name="TextShape 2"/>
          <p:cNvSpPr txBox="1"/>
          <p:nvPr/>
        </p:nvSpPr>
        <p:spPr>
          <a:xfrm>
            <a:off x="407520" y="1070640"/>
            <a:ext cx="8759880" cy="4815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en-GB" sz="2800" b="1" strike="noStrike" spc="-1">
                <a:solidFill>
                  <a:srgbClr val="1D8DB0"/>
                </a:solidFill>
                <a:latin typeface="Arial Narrow"/>
              </a:rPr>
              <a:t>Effets pervers </a:t>
            </a:r>
            <a:r>
              <a:rPr lang="en-GB" sz="2800" b="0" strike="noStrike" spc="-1">
                <a:solidFill>
                  <a:srgbClr val="1D8DB0"/>
                </a:solidFill>
                <a:latin typeface="Arial Narrow"/>
              </a:rPr>
              <a:t>des subventions sur le marché du travail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en-GB" sz="2400" b="0" strike="noStrike" spc="-1">
                <a:solidFill>
                  <a:srgbClr val="1D8DB0"/>
                </a:solidFill>
                <a:latin typeface="Arial Narrow"/>
              </a:rPr>
              <a:t>Effets d’aubaine (deadweight): emploi subventionné aurait également été créé sans subventions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en-GB" sz="2400" b="0" strike="noStrike" spc="-1">
                <a:solidFill>
                  <a:srgbClr val="1D8DB0"/>
                </a:solidFill>
                <a:latin typeface="Arial Narrow"/>
              </a:rPr>
              <a:t>Effets d’eviction: emploi subventionné dans l’EBE =&gt; concurrence déloyale avec des entreprises non subventionnées =&gt; destruction d’emploi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en-GB" sz="2400" b="0" strike="noStrike" spc="-1">
                <a:solidFill>
                  <a:srgbClr val="1D8DB0"/>
                </a:solidFill>
                <a:latin typeface="Arial Narrow"/>
              </a:rPr>
              <a:t>Effets d’enfermement: travailleur subventionné devient plus productif mais ne passe pas vers le marché du travail ordinaire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en-GB" sz="2800" b="1" strike="noStrike" spc="-1">
                <a:solidFill>
                  <a:srgbClr val="1D8DB0"/>
                </a:solidFill>
                <a:latin typeface="Arial Narrow"/>
              </a:rPr>
              <a:t>Effets positifs </a:t>
            </a:r>
            <a:r>
              <a:rPr lang="en-GB" sz="2800" b="0" strike="noStrike" spc="-1">
                <a:solidFill>
                  <a:srgbClr val="1D8DB0"/>
                </a:solidFill>
                <a:latin typeface="Arial Narrow"/>
              </a:rPr>
              <a:t>des subventions sur le marché du travail à long terme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en-GB" sz="2400" b="0" strike="noStrike" spc="-1">
                <a:solidFill>
                  <a:srgbClr val="1D8DB0"/>
                </a:solidFill>
                <a:latin typeface="Arial Narrow"/>
              </a:rPr>
              <a:t>Gain de productivité / employabilité accrue des travailleurs =&gt; transition vers emplois non-subventionnés =&gt; la subvention peut être ‘recyclée’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47" name="TextShape 3"/>
          <p:cNvSpPr txBox="1"/>
          <p:nvPr/>
        </p:nvSpPr>
        <p:spPr>
          <a:xfrm>
            <a:off x="4848120" y="6048000"/>
            <a:ext cx="124776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C47146F-1E89-4D28-9B10-8B3D69331AE9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14</a:t>
            </a:fld>
            <a:endParaRPr lang="en-US" sz="1000" b="0" strike="noStrike" spc="-1">
              <a:latin typeface="Times New Roman"/>
            </a:endParaRPr>
          </a:p>
        </p:txBody>
      </p:sp>
      <p:pic>
        <p:nvPicPr>
          <p:cNvPr id="348" name="Picture 2"/>
          <p:cNvPicPr/>
          <p:nvPr/>
        </p:nvPicPr>
        <p:blipFill>
          <a:blip r:embed="rId2"/>
          <a:stretch/>
        </p:blipFill>
        <p:spPr>
          <a:xfrm>
            <a:off x="9294480" y="1474200"/>
            <a:ext cx="2541240" cy="1588320"/>
          </a:xfrm>
          <a:prstGeom prst="rect">
            <a:avLst/>
          </a:prstGeom>
          <a:ln>
            <a:noFill/>
          </a:ln>
        </p:spPr>
      </p:pic>
      <p:pic>
        <p:nvPicPr>
          <p:cNvPr id="349" name="Picture 4"/>
          <p:cNvPicPr/>
          <p:nvPr/>
        </p:nvPicPr>
        <p:blipFill>
          <a:blip r:embed="rId3"/>
          <a:stretch/>
        </p:blipFill>
        <p:spPr>
          <a:xfrm>
            <a:off x="9294480" y="4048560"/>
            <a:ext cx="2545200" cy="15404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TextShape 1"/>
          <p:cNvSpPr txBox="1"/>
          <p:nvPr/>
        </p:nvSpPr>
        <p:spPr>
          <a:xfrm>
            <a:off x="720000" y="18000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scénario de référence et analyse de sensibilité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51" name="TextShape 2"/>
          <p:cNvSpPr txBox="1"/>
          <p:nvPr/>
        </p:nvSpPr>
        <p:spPr>
          <a:xfrm>
            <a:off x="720000" y="1350000"/>
            <a:ext cx="11111760" cy="442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fr-BE" sz="3200" b="0" strike="noStrike" spc="-1">
                <a:solidFill>
                  <a:srgbClr val="1D8DB0"/>
                </a:solidFill>
                <a:latin typeface="Arial Narrow"/>
              </a:rPr>
              <a:t>Scénario de référence: </a:t>
            </a:r>
            <a:endParaRPr lang="nl-BE" sz="32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moyenne pondérée des différents types d’activité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Valeurs les plus probables des paramètres-clés: p.ex.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1338120" lvl="4" indent="-17892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fr-BE" sz="2400" b="0" strike="noStrike" spc="-1">
                <a:solidFill>
                  <a:srgbClr val="1D8DB0"/>
                </a:solidFill>
                <a:latin typeface="Arial Narrow"/>
              </a:rPr>
              <a:t>Effet multiplicateur ‘net’ (effets positifs – négatifs): chaque ETP en EBE crée indirectement 0.75 emplois supplémentaires après 3 à 5 ans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1338120" lvl="4" indent="-178920">
              <a:lnSpc>
                <a:spcPct val="100000"/>
              </a:lnSpc>
              <a:spcBef>
                <a:spcPts val="380"/>
              </a:spcBef>
              <a:buClr>
                <a:srgbClr val="1D8DB0"/>
              </a:buClr>
              <a:buFont typeface="Arial"/>
              <a:buChar char="-"/>
            </a:pPr>
            <a:r>
              <a:rPr lang="fr-BE" sz="2400" b="0" strike="noStrike" spc="-1">
                <a:solidFill>
                  <a:srgbClr val="1D8DB0"/>
                </a:solidFill>
                <a:latin typeface="Arial Narrow"/>
              </a:rPr>
              <a:t>Taux de transition de l’EBE vers le marché du travail régulier: 3,5% / an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fr-BE" sz="3200" b="0" strike="noStrike" spc="-1">
                <a:solidFill>
                  <a:srgbClr val="1D8DB0"/>
                </a:solidFill>
                <a:latin typeface="Arial Narrow"/>
              </a:rPr>
              <a:t>Analyse de sensibilité</a:t>
            </a:r>
            <a:endParaRPr lang="nl-BE" sz="32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Faire varier les paramètres-clés pour évaluer l’impact d’hyothèses alternatives sur les résultats =&gt; ‘marge de sécurité’ des conclusions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52" name="TextShape 3"/>
          <p:cNvSpPr txBox="1"/>
          <p:nvPr/>
        </p:nvSpPr>
        <p:spPr>
          <a:xfrm>
            <a:off x="2088000" y="6048000"/>
            <a:ext cx="263952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53" name="TextShape 4"/>
          <p:cNvSpPr txBox="1"/>
          <p:nvPr/>
        </p:nvSpPr>
        <p:spPr>
          <a:xfrm>
            <a:off x="4848120" y="6048000"/>
            <a:ext cx="124776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42823C2C-C3A0-4BD6-9DF4-DB5EEE4C3428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15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TextShape 1"/>
          <p:cNvSpPr txBox="1"/>
          <p:nvPr/>
        </p:nvSpPr>
        <p:spPr>
          <a:xfrm>
            <a:off x="5040000" y="2304000"/>
            <a:ext cx="679176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4000" b="1" strike="noStrike" spc="-1">
                <a:solidFill>
                  <a:srgbClr val="FFFFFF"/>
                </a:solidFill>
                <a:latin typeface="Arial Narrow"/>
              </a:rPr>
              <a:t>Résultats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55" name="TextShape 2"/>
          <p:cNvSpPr txBox="1"/>
          <p:nvPr/>
        </p:nvSpPr>
        <p:spPr>
          <a:xfrm>
            <a:off x="5040000" y="4419000"/>
            <a:ext cx="679176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56" name="TextShape 3"/>
          <p:cNvSpPr txBox="1"/>
          <p:nvPr/>
        </p:nvSpPr>
        <p:spPr>
          <a:xfrm>
            <a:off x="0" y="6048360"/>
            <a:ext cx="1247400" cy="28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A984A1C7-A574-4A1B-BD80-69820B526D8B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16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TextShape 1"/>
          <p:cNvSpPr txBox="1"/>
          <p:nvPr/>
        </p:nvSpPr>
        <p:spPr>
          <a:xfrm>
            <a:off x="720000" y="18000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90000"/>
              </a:lnSpc>
            </a:pPr>
            <a:r>
              <a:rPr lang="fr-BE" sz="3100" b="1" strike="noStrike" spc="-1">
                <a:solidFill>
                  <a:srgbClr val="177E9D"/>
                </a:solidFill>
                <a:latin typeface="Arial Narrow"/>
              </a:rPr>
              <a:t>Coûts et avantages au niveau ‘macroéconomique’ et à long terme</a:t>
            </a:r>
            <a:br/>
            <a:r>
              <a:rPr lang="fr-BE" sz="2400" b="1" strike="noStrike" spc="-1">
                <a:solidFill>
                  <a:srgbClr val="177E9D"/>
                </a:solidFill>
                <a:latin typeface="Arial Narrow"/>
              </a:rPr>
              <a:t>(effets secondaires compris)</a:t>
            </a:r>
            <a:endParaRPr lang="nl-BE" sz="2400" b="0" strike="noStrike" spc="-1">
              <a:solidFill>
                <a:srgbClr val="00407A"/>
              </a:solidFill>
              <a:latin typeface="Arial"/>
            </a:endParaRPr>
          </a:p>
        </p:txBody>
      </p:sp>
      <p:pic>
        <p:nvPicPr>
          <p:cNvPr id="362" name="Picture 2"/>
          <p:cNvPicPr/>
          <p:nvPr/>
        </p:nvPicPr>
        <p:blipFill>
          <a:blip r:embed="rId2"/>
          <a:stretch/>
        </p:blipFill>
        <p:spPr>
          <a:xfrm>
            <a:off x="130320" y="1052640"/>
            <a:ext cx="11319120" cy="5139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TextShape 1"/>
          <p:cNvSpPr txBox="1"/>
          <p:nvPr/>
        </p:nvSpPr>
        <p:spPr>
          <a:xfrm>
            <a:off x="5040000" y="2304000"/>
            <a:ext cx="679176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4000" b="1" strike="noStrike" spc="-1">
                <a:solidFill>
                  <a:srgbClr val="FFFFFF"/>
                </a:solidFill>
                <a:latin typeface="Arial Narrow"/>
              </a:rPr>
              <a:t>Conclusions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64" name="TextShape 2"/>
          <p:cNvSpPr txBox="1"/>
          <p:nvPr/>
        </p:nvSpPr>
        <p:spPr>
          <a:xfrm>
            <a:off x="5040000" y="4419000"/>
            <a:ext cx="679176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TextShape 1"/>
          <p:cNvSpPr txBox="1"/>
          <p:nvPr/>
        </p:nvSpPr>
        <p:spPr>
          <a:xfrm>
            <a:off x="5040000" y="2304000"/>
            <a:ext cx="679176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4000" b="1" strike="noStrike" spc="-1">
                <a:solidFill>
                  <a:srgbClr val="FFFFFF"/>
                </a:solidFill>
                <a:latin typeface="Arial Narrow"/>
              </a:rPr>
              <a:t>Le concept / la génèse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04" name="TextShape 2"/>
          <p:cNvSpPr txBox="1"/>
          <p:nvPr/>
        </p:nvSpPr>
        <p:spPr>
          <a:xfrm>
            <a:off x="5040000" y="4419000"/>
            <a:ext cx="679176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TextShape 1"/>
          <p:cNvSpPr txBox="1"/>
          <p:nvPr/>
        </p:nvSpPr>
        <p:spPr>
          <a:xfrm>
            <a:off x="0" y="6048360"/>
            <a:ext cx="1247400" cy="28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08AE1667-90E9-4521-98EC-E70C6A25CA25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20</a:t>
            </a:fld>
            <a:endParaRPr lang="en-US" sz="1000" b="0" strike="noStrike" spc="-1">
              <a:latin typeface="Times New Roman"/>
            </a:endParaRPr>
          </a:p>
        </p:txBody>
      </p:sp>
      <p:sp>
        <p:nvSpPr>
          <p:cNvPr id="366" name="CustomShape 2"/>
          <p:cNvSpPr/>
          <p:nvPr/>
        </p:nvSpPr>
        <p:spPr>
          <a:xfrm>
            <a:off x="911520" y="2061000"/>
            <a:ext cx="5184360" cy="6998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en-GB" sz="2400" b="0" strike="noStrike" spc="-1">
                <a:solidFill>
                  <a:srgbClr val="FFFFFF"/>
                </a:solidFill>
                <a:latin typeface="Arial"/>
              </a:rPr>
              <a:t>cliquez </a:t>
            </a:r>
            <a:r>
              <a:rPr lang="en-GB" sz="4000" b="0" u="sng" strike="noStrike" spc="-1">
                <a:solidFill>
                  <a:srgbClr val="1D8DB0"/>
                </a:solidFill>
                <a:uFillTx/>
                <a:latin typeface="Arial"/>
                <a:hlinkClick r:id="rId2"/>
              </a:rPr>
              <a:t>ici</a:t>
            </a:r>
            <a:r>
              <a:rPr lang="en-GB" sz="2400" b="0" strike="noStrike" spc="-1">
                <a:solidFill>
                  <a:srgbClr val="FFFFFF"/>
                </a:solidFill>
                <a:latin typeface="Arial"/>
              </a:rPr>
              <a:t> pour le rapport</a:t>
            </a:r>
            <a:endParaRPr lang="en-US" sz="2400" b="0" strike="noStrike" spc="-1">
              <a:latin typeface="Arial"/>
            </a:endParaRPr>
          </a:p>
        </p:txBody>
      </p:sp>
      <p:pic>
        <p:nvPicPr>
          <p:cNvPr id="367" name="Picture 2"/>
          <p:cNvPicPr/>
          <p:nvPr/>
        </p:nvPicPr>
        <p:blipFill>
          <a:blip r:embed="rId3"/>
          <a:stretch/>
        </p:blipFill>
        <p:spPr>
          <a:xfrm>
            <a:off x="6960240" y="243000"/>
            <a:ext cx="4627080" cy="580500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TextShape 1"/>
          <p:cNvSpPr txBox="1"/>
          <p:nvPr/>
        </p:nvSpPr>
        <p:spPr>
          <a:xfrm>
            <a:off x="838080" y="116640"/>
            <a:ext cx="10515240" cy="71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Conclusions (1): rentabilité sociale des TZCLD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69" name="TextShape 2"/>
          <p:cNvSpPr txBox="1"/>
          <p:nvPr/>
        </p:nvSpPr>
        <p:spPr>
          <a:xfrm>
            <a:off x="838080" y="1129680"/>
            <a:ext cx="10515240" cy="5362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600" b="1" strike="noStrike" spc="-1">
                <a:solidFill>
                  <a:srgbClr val="116E8A"/>
                </a:solidFill>
                <a:latin typeface="Arial Narrow"/>
              </a:rPr>
              <a:t>La subvention requise par ETP (€ 40 500) est élevée mais justifiée</a:t>
            </a: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: en partie à court terme, mais certainement à long terme (= investissement dans l’employabilité de personnes durablement privées d’emploi et dans l’économie locale)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600" b="1" strike="noStrike" spc="-1">
                <a:solidFill>
                  <a:srgbClr val="116E8A"/>
                </a:solidFill>
                <a:latin typeface="Arial Narrow"/>
              </a:rPr>
              <a:t>Le rendement social n’est pas garanti a priori </a:t>
            </a: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– dépend de la bonne gestion: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Sélection bien délibérée des secteurs d’activité: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39"/>
              </a:spcBef>
              <a:buClr>
                <a:srgbClr val="116E8A"/>
              </a:buClr>
              <a:buFont typeface="Arial"/>
              <a:buChar char="•"/>
            </a:pPr>
            <a:r>
              <a:rPr lang="fr-BE" sz="2200" b="0" strike="noStrike" spc="-1">
                <a:solidFill>
                  <a:srgbClr val="116E8A"/>
                </a:solidFill>
                <a:latin typeface="Arial Narrow"/>
              </a:rPr>
              <a:t>Mélange d’activités à faible et haute productivité</a:t>
            </a:r>
            <a:endParaRPr lang="nl-BE" sz="2200" b="0" strike="noStrike" spc="-1">
              <a:solidFill>
                <a:srgbClr val="1D8DB0"/>
              </a:solidFill>
              <a:latin typeface="Arial Narrow"/>
            </a:endParaRPr>
          </a:p>
          <a:p>
            <a:pPr marL="990000" lvl="2" indent="-269640">
              <a:lnSpc>
                <a:spcPct val="100000"/>
              </a:lnSpc>
              <a:spcBef>
                <a:spcPts val="439"/>
              </a:spcBef>
              <a:buClr>
                <a:srgbClr val="116E8A"/>
              </a:buClr>
              <a:buFont typeface="Arial"/>
              <a:buChar char="•"/>
            </a:pPr>
            <a:r>
              <a:rPr lang="fr-BE" sz="2200" b="0" strike="noStrike" spc="-1">
                <a:solidFill>
                  <a:srgbClr val="116E8A"/>
                </a:solidFill>
                <a:latin typeface="Arial Narrow"/>
              </a:rPr>
              <a:t>Activités à effets externes positifs génèrent un meilleur rendement ET évitent la concurrence déloyale (= effet pervers qui pèserait sur le bilan global)</a:t>
            </a:r>
            <a:endParaRPr lang="nl-BE" sz="22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 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6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4" dur="500" fill="hold"/>
                                        <p:tgtEl>
                                          <p:spTgt spid="36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36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36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6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9" dur="500" fill="hold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0" dur="500" fill="hold"/>
                                        <p:tgtEl>
                                          <p:spTgt spid="36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TextShape 1"/>
          <p:cNvSpPr txBox="1"/>
          <p:nvPr/>
        </p:nvSpPr>
        <p:spPr>
          <a:xfrm>
            <a:off x="720000" y="180000"/>
            <a:ext cx="11111760" cy="89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BE" sz="3600" b="1" strike="noStrike" spc="-1">
                <a:solidFill>
                  <a:srgbClr val="177E9D"/>
                </a:solidFill>
                <a:latin typeface="Arial Narrow"/>
              </a:rPr>
              <a:t>Conclusions (2): points d’attention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71" name="TextShape 2"/>
          <p:cNvSpPr txBox="1"/>
          <p:nvPr/>
        </p:nvSpPr>
        <p:spPr>
          <a:xfrm>
            <a:off x="720000" y="1350000"/>
            <a:ext cx="11111760" cy="442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Ne pas perdre de vue l’objectif principal: ‘leaving no one behind’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Quel que soit le statut de sécurité sociale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Quelle que soit l’employabilité à court terme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75000"/>
              <a:buFont typeface="Courier New"/>
              <a:buChar char="o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Quel que soit le coût / le rendement individuel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D8DB0"/>
              </a:buClr>
              <a:buSzPct val="110000"/>
              <a:buFont typeface="Arial"/>
              <a:buChar char="•"/>
            </a:pPr>
            <a:r>
              <a:rPr lang="fr-BE" sz="2800" b="0" strike="noStrike" spc="-1">
                <a:solidFill>
                  <a:srgbClr val="1D8DB0"/>
                </a:solidFill>
                <a:latin typeface="Arial Narrow"/>
              </a:rPr>
              <a:t> </a:t>
            </a:r>
            <a:endParaRPr lang="nl-BE" sz="2800" b="0" strike="noStrike" spc="-1">
              <a:solidFill>
                <a:srgbClr val="1D8DB0"/>
              </a:solidFill>
              <a:latin typeface="Arial Narrow"/>
            </a:endParaRPr>
          </a:p>
        </p:txBody>
      </p:sp>
      <p:sp>
        <p:nvSpPr>
          <p:cNvPr id="372" name="TextShape 3"/>
          <p:cNvSpPr txBox="1"/>
          <p:nvPr/>
        </p:nvSpPr>
        <p:spPr>
          <a:xfrm>
            <a:off x="2088000" y="6048000"/>
            <a:ext cx="263952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endParaRPr lang="en-US" sz="2400" b="0" strike="noStrike" spc="-1">
              <a:latin typeface="Times New Roman"/>
            </a:endParaRPr>
          </a:p>
        </p:txBody>
      </p:sp>
      <p:sp>
        <p:nvSpPr>
          <p:cNvPr id="373" name="TextShape 4"/>
          <p:cNvSpPr txBox="1"/>
          <p:nvPr/>
        </p:nvSpPr>
        <p:spPr>
          <a:xfrm>
            <a:off x="4848120" y="6048000"/>
            <a:ext cx="1247760" cy="287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5A4EA856-92A7-4A22-8732-1F6432B68CF1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22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  <p:timing>
    <p:tnLst>
      <p:par>
        <p:cTn id="1" dur="indefinite" restart="never" nodeType="tmRoot">
          <p:childTnLst>
            <p:seq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3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1" dur="5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3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5" dur="500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6" dur="500" fill="hold"/>
                                        <p:tgtEl>
                                          <p:spTgt spid="3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3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3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5" name="Image 5"/>
          <p:cNvPicPr/>
          <p:nvPr/>
        </p:nvPicPr>
        <p:blipFill>
          <a:blip r:embed="rId3"/>
          <a:stretch/>
        </p:blipFill>
        <p:spPr>
          <a:xfrm>
            <a:off x="335520" y="260640"/>
            <a:ext cx="935640" cy="1343160"/>
          </a:xfrm>
          <a:prstGeom prst="rect">
            <a:avLst/>
          </a:prstGeom>
          <a:ln>
            <a:noFill/>
          </a:ln>
        </p:spPr>
      </p:pic>
      <p:sp>
        <p:nvSpPr>
          <p:cNvPr id="306" name="CustomShape 1"/>
          <p:cNvSpPr/>
          <p:nvPr/>
        </p:nvSpPr>
        <p:spPr>
          <a:xfrm>
            <a:off x="1707120" y="932400"/>
            <a:ext cx="8928720" cy="47163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70" b="1" strike="noStrike" spc="-1">
                <a:solidFill>
                  <a:srgbClr val="116E8A"/>
                </a:solidFill>
                <a:latin typeface="Arial Narrow"/>
              </a:rPr>
              <a:t>Patrick Valentin</a:t>
            </a:r>
            <a:endParaRPr lang="en-US" sz="327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7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Entrepreneur social Français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Passionné par le droit au travail, en particulier avec des personnes en situation de handicap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Crée en 1994 une entreprise à but d’emploi à  Seiches-sur-le-Loir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Lance avec ATD Quart Monde France un projet-pilote «Territoire Zéro Chômeur de Longue Durée»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2016: loi d’expérimentation dans 10 territoires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2800" b="0" strike="noStrike" spc="-1">
                <a:solidFill>
                  <a:srgbClr val="116E8A"/>
                </a:solidFill>
                <a:latin typeface="Arial Narrow"/>
              </a:rPr>
              <a:t>2020: expériences dans 50 territoires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  <p:pic>
        <p:nvPicPr>
          <p:cNvPr id="307" name="Picture 2" descr="RÃ©sultat de recherche d'images pour &quot;patrick valentin&quot;"/>
          <p:cNvPicPr/>
          <p:nvPr/>
        </p:nvPicPr>
        <p:blipFill>
          <a:blip r:embed="rId4"/>
          <a:stretch/>
        </p:blipFill>
        <p:spPr>
          <a:xfrm>
            <a:off x="9692640" y="620640"/>
            <a:ext cx="1735200" cy="147708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" name="Image 5"/>
          <p:cNvPicPr/>
          <p:nvPr/>
        </p:nvPicPr>
        <p:blipFill>
          <a:blip r:embed="rId3"/>
          <a:stretch/>
        </p:blipFill>
        <p:spPr>
          <a:xfrm>
            <a:off x="382320" y="210240"/>
            <a:ext cx="935640" cy="1343160"/>
          </a:xfrm>
          <a:prstGeom prst="rect">
            <a:avLst/>
          </a:prstGeom>
          <a:ln>
            <a:noFill/>
          </a:ln>
        </p:spPr>
      </p:pic>
      <p:sp>
        <p:nvSpPr>
          <p:cNvPr id="309" name="CustomShape 1"/>
          <p:cNvSpPr/>
          <p:nvPr/>
        </p:nvSpPr>
        <p:spPr>
          <a:xfrm>
            <a:off x="3547080" y="371520"/>
            <a:ext cx="5097600" cy="5878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fr-FR" sz="3270" b="1" strike="noStrike" spc="-1">
                <a:solidFill>
                  <a:srgbClr val="116E8A"/>
                </a:solidFill>
                <a:latin typeface="Arial Narrow"/>
              </a:rPr>
              <a:t>Trois principes-clés</a:t>
            </a:r>
            <a:endParaRPr lang="en-US" sz="3270" b="0" strike="noStrike" spc="-1">
              <a:latin typeface="Arial"/>
            </a:endParaRPr>
          </a:p>
        </p:txBody>
      </p:sp>
      <p:sp>
        <p:nvSpPr>
          <p:cNvPr id="310" name="CustomShape 2"/>
          <p:cNvSpPr/>
          <p:nvPr/>
        </p:nvSpPr>
        <p:spPr>
          <a:xfrm>
            <a:off x="6365160" y="1303200"/>
            <a:ext cx="448272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BE" sz="2000" b="1" strike="noStrike" spc="-1">
                <a:solidFill>
                  <a:srgbClr val="00407A"/>
                </a:solidFill>
                <a:latin typeface="Arial Narrow"/>
              </a:rPr>
              <a:t>Personne n’est inemployable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BE" sz="2000" b="0" strike="noStrike" spc="-1">
                <a:solidFill>
                  <a:srgbClr val="00407A"/>
                </a:solidFill>
                <a:latin typeface="Arial Narrow"/>
              </a:rPr>
              <a:t>Même  les personnes très éloignées du marché du travail ont des talents et des compétences.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1" name="CustomShape 3"/>
          <p:cNvSpPr/>
          <p:nvPr/>
        </p:nvSpPr>
        <p:spPr>
          <a:xfrm>
            <a:off x="7608240" y="2606760"/>
            <a:ext cx="396000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2000" b="1" strike="noStrike" spc="-1">
                <a:solidFill>
                  <a:srgbClr val="00407A"/>
                </a:solidFill>
                <a:latin typeface="Arial Narrow"/>
              </a:rPr>
              <a:t>Il y a assez de travail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fr-BE" sz="2000" b="0" strike="noStrike" spc="-1">
                <a:solidFill>
                  <a:srgbClr val="00407A"/>
                </a:solidFill>
                <a:latin typeface="Arial Narrow"/>
              </a:rPr>
              <a:t>De nombreux besoins sociétaux demeurent insatisfaits = autant de possibilités de création d’emplois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2" name="CustomShape 4"/>
          <p:cNvSpPr/>
          <p:nvPr/>
        </p:nvSpPr>
        <p:spPr>
          <a:xfrm>
            <a:off x="5663880" y="4069440"/>
            <a:ext cx="5097600" cy="10051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>
              <a:lnSpc>
                <a:spcPct val="100000"/>
              </a:lnSpc>
            </a:pPr>
            <a:r>
              <a:rPr lang="nl-NL" sz="2000" b="1" strike="noStrike" spc="-1">
                <a:solidFill>
                  <a:srgbClr val="00407A"/>
                </a:solidFill>
                <a:latin typeface="Arial Narrow"/>
              </a:rPr>
              <a:t>Les moyens financiers sont suffisants</a:t>
            </a:r>
            <a:endParaRPr lang="en-US" sz="20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r>
              <a:rPr lang="nl-NL" sz="2000" b="0" strike="noStrike" spc="-1">
                <a:solidFill>
                  <a:srgbClr val="00407A"/>
                </a:solidFill>
                <a:latin typeface="Arial Narrow"/>
              </a:rPr>
              <a:t>Commençons par ré</a:t>
            </a:r>
            <a:r>
              <a:rPr lang="fr-BE" sz="2000" b="0" strike="noStrike" spc="-1">
                <a:solidFill>
                  <a:srgbClr val="00407A"/>
                </a:solidFill>
                <a:latin typeface="Arial Narrow"/>
              </a:rPr>
              <a:t>affecter le coût d’opportunité du chômage à la subvention du travail</a:t>
            </a:r>
            <a:r>
              <a:rPr lang="nl-NL" sz="2000" b="0" strike="noStrike" spc="-1">
                <a:solidFill>
                  <a:srgbClr val="00407A"/>
                </a:solidFill>
                <a:latin typeface="Arial Narrow"/>
              </a:rPr>
              <a:t>. </a:t>
            </a:r>
            <a:endParaRPr lang="en-US" sz="2000" b="0" strike="noStrike" spc="-1">
              <a:latin typeface="Arial"/>
            </a:endParaRPr>
          </a:p>
        </p:txBody>
      </p:sp>
      <p:sp>
        <p:nvSpPr>
          <p:cNvPr id="313" name="CustomShape 5"/>
          <p:cNvSpPr/>
          <p:nvPr/>
        </p:nvSpPr>
        <p:spPr>
          <a:xfrm>
            <a:off x="1640160" y="303840"/>
            <a:ext cx="2236320" cy="11559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/>
          <a:lstStyle/>
          <a:p>
            <a:endParaRPr lang="fr-FR"/>
          </a:p>
        </p:txBody>
      </p:sp>
      <p:pic>
        <p:nvPicPr>
          <p:cNvPr id="314" name="Picture 6" descr="Contant-geld wordt afgeschaft: Stap voor stap raken burgers alles kwijt -  INDIGNATIE"/>
          <p:cNvPicPr/>
          <p:nvPr/>
        </p:nvPicPr>
        <p:blipFill>
          <a:blip r:embed="rId4"/>
          <a:stretch/>
        </p:blipFill>
        <p:spPr>
          <a:xfrm>
            <a:off x="2436480" y="3475080"/>
            <a:ext cx="2856960" cy="1606680"/>
          </a:xfrm>
          <a:prstGeom prst="rect">
            <a:avLst/>
          </a:prstGeom>
          <a:ln>
            <a:noFill/>
          </a:ln>
        </p:spPr>
      </p:pic>
      <p:pic>
        <p:nvPicPr>
          <p:cNvPr id="315" name="Image 2"/>
          <p:cNvPicPr/>
          <p:nvPr/>
        </p:nvPicPr>
        <p:blipFill>
          <a:blip r:embed="rId5"/>
          <a:stretch/>
        </p:blipFill>
        <p:spPr>
          <a:xfrm>
            <a:off x="3045600" y="1468800"/>
            <a:ext cx="2931840" cy="160524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6" name="Image 5"/>
          <p:cNvPicPr/>
          <p:nvPr/>
        </p:nvPicPr>
        <p:blipFill>
          <a:blip r:embed="rId3"/>
          <a:stretch/>
        </p:blipFill>
        <p:spPr>
          <a:xfrm>
            <a:off x="455040" y="276480"/>
            <a:ext cx="935640" cy="1343160"/>
          </a:xfrm>
          <a:prstGeom prst="rect">
            <a:avLst/>
          </a:prstGeom>
          <a:ln>
            <a:noFill/>
          </a:ln>
        </p:spPr>
      </p:pic>
      <p:sp>
        <p:nvSpPr>
          <p:cNvPr id="317" name="TextShape 1"/>
          <p:cNvSpPr txBox="1"/>
          <p:nvPr/>
        </p:nvSpPr>
        <p:spPr>
          <a:xfrm>
            <a:off x="1523520" y="0"/>
            <a:ext cx="8098920" cy="119628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FR" sz="3270" b="1" strike="noStrike" spc="-1">
                <a:solidFill>
                  <a:srgbClr val="177E9D"/>
                </a:solidFill>
                <a:latin typeface="Arial Narrow"/>
              </a:rPr>
              <a:t>Concrètement: TZCLD</a:t>
            </a:r>
            <a:endParaRPr lang="nl-BE" sz="327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18" name="TextShape 2"/>
          <p:cNvSpPr txBox="1"/>
          <p:nvPr/>
        </p:nvSpPr>
        <p:spPr>
          <a:xfrm>
            <a:off x="1523520" y="1845000"/>
            <a:ext cx="9612720" cy="4536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FR" sz="2180" b="0" strike="noStrike" spc="-1">
                <a:solidFill>
                  <a:srgbClr val="116E8A"/>
                </a:solidFill>
                <a:latin typeface="Arial"/>
              </a:rPr>
              <a:t>On délimite un territoire de 5.000 à 10.000 habitants</a:t>
            </a:r>
            <a:endParaRPr lang="nl-BE" sz="218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FR" sz="2180" b="0" strike="noStrike" spc="-1">
                <a:solidFill>
                  <a:srgbClr val="116E8A"/>
                </a:solidFill>
                <a:latin typeface="Arial"/>
              </a:rPr>
              <a:t>On offre à chaque personne durablement privée d’emploi (PDPI), quel que soit son statut de sécurité sociale, sans obligation et sans sélection, un contrat de travail à durée indéterminée</a:t>
            </a:r>
            <a:endParaRPr lang="nl-BE" sz="218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FR" sz="2180" b="0" strike="noStrike" spc="-1">
                <a:solidFill>
                  <a:srgbClr val="116E8A"/>
                </a:solidFill>
                <a:latin typeface="Arial"/>
              </a:rPr>
              <a:t>On mobilise tous les acteurs concernés dans le territoire dans un comité local pour l’emploi, avec les missions suivantes:</a:t>
            </a:r>
            <a:endParaRPr lang="nl-BE" sz="2180" b="0" strike="noStrike" spc="-1">
              <a:solidFill>
                <a:srgbClr val="1D8DB0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nl-BE" sz="2180" b="0" strike="noStrike" spc="-1">
              <a:solidFill>
                <a:srgbClr val="1D8DB0"/>
              </a:solidFill>
              <a:latin typeface="Arial Narrow"/>
            </a:endParaRPr>
          </a:p>
          <a:p>
            <a:pPr>
              <a:lnSpc>
                <a:spcPct val="100000"/>
              </a:lnSpc>
              <a:spcBef>
                <a:spcPts val="581"/>
              </a:spcBef>
            </a:pPr>
            <a:endParaRPr lang="nl-BE" sz="2180" b="0" strike="noStrike" spc="-1">
              <a:solidFill>
                <a:srgbClr val="1D8DB0"/>
              </a:solidFill>
              <a:latin typeface="Arial Narrow"/>
            </a:endParaRPr>
          </a:p>
        </p:txBody>
      </p:sp>
      <p:pic>
        <p:nvPicPr>
          <p:cNvPr id="319" name="Picture 2" descr="leave no one behind"/>
          <p:cNvPicPr/>
          <p:nvPr/>
        </p:nvPicPr>
        <p:blipFill>
          <a:blip r:embed="rId4"/>
          <a:stretch/>
        </p:blipFill>
        <p:spPr>
          <a:xfrm>
            <a:off x="1883520" y="4532040"/>
            <a:ext cx="2135520" cy="912600"/>
          </a:xfrm>
          <a:prstGeom prst="rect">
            <a:avLst/>
          </a:prstGeom>
          <a:ln>
            <a:noFill/>
          </a:ln>
        </p:spPr>
      </p:pic>
      <p:sp>
        <p:nvSpPr>
          <p:cNvPr id="320" name="CustomShape 3"/>
          <p:cNvSpPr/>
          <p:nvPr/>
        </p:nvSpPr>
        <p:spPr>
          <a:xfrm>
            <a:off x="4130280" y="4077000"/>
            <a:ext cx="6807240" cy="1310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marL="257040" indent="-25668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116E8A"/>
                </a:solidFill>
                <a:latin typeface="Arial"/>
              </a:rPr>
              <a:t>Rencontrer et profiler les PDPI et leurs compétences</a:t>
            </a:r>
            <a:endParaRPr lang="en-US" sz="20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116E8A"/>
                </a:solidFill>
                <a:latin typeface="Arial"/>
              </a:rPr>
              <a:t>Détecter des possibilités d’emploi utiles</a:t>
            </a:r>
            <a:endParaRPr lang="en-US" sz="20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116E8A"/>
                </a:solidFill>
                <a:latin typeface="Arial"/>
              </a:rPr>
              <a:t>Préparer un dossier de subsides</a:t>
            </a:r>
            <a:endParaRPr lang="en-US" sz="2000" b="0" strike="noStrike" spc="-1">
              <a:latin typeface="Arial"/>
            </a:endParaRPr>
          </a:p>
          <a:p>
            <a:pPr marL="257040" indent="-25668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nl-NL" sz="2000" b="0" strike="noStrike" spc="-1">
                <a:solidFill>
                  <a:srgbClr val="116E8A"/>
                </a:solidFill>
                <a:latin typeface="Arial"/>
              </a:rPr>
              <a:t>Créer des entreprises à but d’emploi (EBE)</a:t>
            </a:r>
            <a:endParaRPr lang="en-US" sz="20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" name="CustomShape 1"/>
          <p:cNvSpPr/>
          <p:nvPr/>
        </p:nvSpPr>
        <p:spPr>
          <a:xfrm>
            <a:off x="1271520" y="297720"/>
            <a:ext cx="9360720" cy="61995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>
            <a:spAutoFit/>
          </a:bodyPr>
          <a:lstStyle/>
          <a:p>
            <a:pPr algn="ctr">
              <a:lnSpc>
                <a:spcPct val="100000"/>
              </a:lnSpc>
            </a:pPr>
            <a:r>
              <a:rPr lang="fr-FR" sz="3270" b="1" strike="noStrike" spc="-1">
                <a:solidFill>
                  <a:srgbClr val="116E8A"/>
                </a:solidFill>
                <a:latin typeface="Arial Narrow"/>
              </a:rPr>
              <a:t>Belgique </a:t>
            </a:r>
            <a:r>
              <a:rPr lang="fr-FR" sz="3270" b="1" strike="noStrike" spc="-1">
                <a:solidFill>
                  <a:srgbClr val="116E8A"/>
                </a:solidFill>
                <a:latin typeface="Wingdings"/>
              </a:rPr>
              <a:t></a:t>
            </a:r>
            <a:r>
              <a:rPr lang="fr-FR" sz="3270" b="1" strike="noStrike" spc="-1">
                <a:solidFill>
                  <a:srgbClr val="116E8A"/>
                </a:solidFill>
                <a:latin typeface="Arial Narrow"/>
              </a:rPr>
              <a:t> France</a:t>
            </a:r>
            <a:endParaRPr lang="en-US" sz="327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327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FR: coût public du chômage plus modeste </a:t>
            </a:r>
            <a:r>
              <a:rPr lang="fr-FR" sz="2800" b="0" strike="noStrike" spc="-1">
                <a:solidFill>
                  <a:srgbClr val="116E8A"/>
                </a:solidFill>
                <a:latin typeface="Wingdings"/>
              </a:rPr>
              <a:t></a:t>
            </a: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 BE: coût plus élevé</a:t>
            </a:r>
            <a:endParaRPr lang="en-US" sz="2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BE: chômage = matière federale </a:t>
            </a:r>
            <a:r>
              <a:rPr lang="fr-FR" sz="2800" b="0" strike="noStrike" spc="-1">
                <a:solidFill>
                  <a:srgbClr val="116E8A"/>
                </a:solidFill>
                <a:latin typeface="Wingdings"/>
              </a:rPr>
              <a:t></a:t>
            </a: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 emploi = matière régionale. Il faut un accord de coopération pour permettre une compensation fédérale</a:t>
            </a:r>
            <a:endParaRPr lang="en-US" sz="2800" b="0" strike="noStrike" spc="-1">
              <a:latin typeface="Arial"/>
            </a:endParaRPr>
          </a:p>
          <a:p>
            <a:pPr marL="343080" indent="-342720">
              <a:lnSpc>
                <a:spcPct val="100000"/>
              </a:lnSpc>
              <a:buClr>
                <a:srgbClr val="116E8A"/>
              </a:buClr>
              <a:buFont typeface="Arial"/>
              <a:buChar char="•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BE: forte tradition en économie sociale</a:t>
            </a:r>
            <a:endParaRPr lang="en-US" sz="2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116E8A"/>
              </a:buClr>
              <a:buFont typeface="Symbol"/>
              <a:buChar char="Þ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Plus d’expérience et de capacités pour les TZCLD… mais aussi</a:t>
            </a:r>
            <a:endParaRPr lang="en-US" sz="2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116E8A"/>
              </a:buClr>
              <a:buFont typeface="Symbol"/>
              <a:buChar char="Þ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Risque de confusion entre les ‘modèles’ et érosion des principes fondateurs des TZCLD (exhausitivité, cdi…)</a:t>
            </a:r>
            <a:endParaRPr lang="en-US" sz="2800" b="0" strike="noStrike" spc="-1">
              <a:latin typeface="Arial"/>
            </a:endParaRPr>
          </a:p>
          <a:p>
            <a:pPr marL="914400" lvl="1" indent="-456840">
              <a:lnSpc>
                <a:spcPct val="100000"/>
              </a:lnSpc>
              <a:buClr>
                <a:srgbClr val="116E8A"/>
              </a:buClr>
              <a:buFont typeface="Symbol"/>
              <a:buChar char="Þ"/>
            </a:pPr>
            <a:r>
              <a:rPr lang="fr-FR" sz="2800" b="0" strike="noStrike" spc="-1">
                <a:solidFill>
                  <a:srgbClr val="116E8A"/>
                </a:solidFill>
                <a:latin typeface="Arial Narrow"/>
              </a:rPr>
              <a:t>Crainte de ‘concurrence’ entre entreprises sociales existantes et EBE</a:t>
            </a: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  <a:p>
            <a:pPr>
              <a:lnSpc>
                <a:spcPct val="100000"/>
              </a:lnSpc>
            </a:pPr>
            <a:endParaRPr lang="en-US" sz="28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TextShape 1"/>
          <p:cNvSpPr txBox="1"/>
          <p:nvPr/>
        </p:nvSpPr>
        <p:spPr>
          <a:xfrm>
            <a:off x="1199520" y="-459360"/>
            <a:ext cx="10308240" cy="11444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3270" b="1" strike="noStrike" spc="-1">
                <a:solidFill>
                  <a:srgbClr val="116E8A"/>
                </a:solidFill>
                <a:latin typeface="Arial Narrow"/>
              </a:rPr>
              <a:t>Etat des lieux des TZCLD en Belgique</a:t>
            </a:r>
            <a:endParaRPr lang="nl-BE" sz="327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23" name="TextShape 2"/>
          <p:cNvSpPr txBox="1"/>
          <p:nvPr/>
        </p:nvSpPr>
        <p:spPr>
          <a:xfrm>
            <a:off x="972000" y="836640"/>
            <a:ext cx="10308240" cy="54723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 fontScale="45000"/>
          </a:bodyPr>
          <a:lstStyle/>
          <a:p>
            <a:pPr marL="360000" indent="-359640">
              <a:lnSpc>
                <a:spcPct val="100000"/>
              </a:lnSpc>
              <a:spcAft>
                <a:spcPts val="1287"/>
              </a:spcAft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BE" sz="3400" b="0" strike="noStrike" spc="-1">
                <a:solidFill>
                  <a:srgbClr val="000000"/>
                </a:solidFill>
                <a:latin typeface="Arial Narrow"/>
              </a:rPr>
              <a:t>Région de Bruxelles-capitale: </a:t>
            </a:r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</a:pPr>
            <a:r>
              <a:rPr lang="nl-NL" sz="2600" b="0" strike="noStrike" spc="-1">
                <a:solidFill>
                  <a:srgbClr val="116E8A"/>
                </a:solidFill>
                <a:latin typeface="Arial Narrow"/>
              </a:rPr>
              <a:t>Expériences prévues dans l’accord gouvernemental 2019 (?)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Actiris chargé du pilotage du programme (pré-études, mobilisation…)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Quelques communes et acteurs privés se préparent (Schaerbeek, Ste-Agatha-Berchem, Forest, Bruxelles-Ville, Koekelberg…)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41472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Aft>
                <a:spcPts val="128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3400" b="0" strike="noStrike" spc="-1">
                <a:solidFill>
                  <a:srgbClr val="000000"/>
                </a:solidFill>
                <a:latin typeface="Arial Narrow"/>
              </a:rPr>
              <a:t> Région Wallonne: </a:t>
            </a:r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nl-NL" sz="2600" b="0" strike="noStrike" spc="-1">
                <a:solidFill>
                  <a:srgbClr val="116E8A"/>
                </a:solidFill>
                <a:latin typeface="Arial Narrow"/>
              </a:rPr>
              <a:t>Expériences prévues dans l’accord gouvernemental 2019</a:t>
            </a: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, Plan de Relance, Plan de sortie de la pauvreté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Ministre Morréale a lancé un premier appel à projets – sans modèle juridique spécifique d’EBE, avec cofinancement du FSE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Préparations à Charleroi (et environs), Virton…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414720">
              <a:lnSpc>
                <a:spcPct val="100000"/>
              </a:lnSpc>
              <a:spcBef>
                <a:spcPts val="581"/>
              </a:spcBef>
              <a:tabLst>
                <a:tab pos="0" algn="l"/>
              </a:tabLst>
            </a:pP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Aft>
                <a:spcPts val="128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3400" b="0" strike="noStrike" spc="-1">
                <a:solidFill>
                  <a:srgbClr val="000000"/>
                </a:solidFill>
                <a:latin typeface="Arial Narrow"/>
              </a:rPr>
              <a:t> Région Flamande:</a:t>
            </a:r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Pas dans l’accord gouvernemental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622080" lvl="1" indent="-207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Initiatives ‘bottom-up’ pilotées par SAAMO (Samenlevingsopbouw Vlaanderen) à Ostende, Gand, Anvers et Willebroek (projet FSE)</a:t>
            </a:r>
            <a:br/>
            <a:r>
              <a:rPr lang="fr-BE" sz="2600" b="0" strike="noStrike" spc="-1">
                <a:solidFill>
                  <a:srgbClr val="116E8A"/>
                </a:solidFill>
                <a:latin typeface="Arial Narrow"/>
              </a:rPr>
              <a:t> </a:t>
            </a:r>
            <a:endParaRPr lang="nl-BE" sz="26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Aft>
                <a:spcPts val="1287"/>
              </a:spcAft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fr-BE" sz="3400" b="0" strike="noStrike" spc="-1">
                <a:solidFill>
                  <a:srgbClr val="000000"/>
                </a:solidFill>
                <a:latin typeface="Arial Narrow"/>
              </a:rPr>
              <a:t>Plateforme nationale (initiative Samenlevingsopbouw + ATD-Quart Monde Belgique</a:t>
            </a:r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  <a:p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  <a:p>
            <a:pPr>
              <a:lnSpc>
                <a:spcPct val="100000"/>
              </a:lnSpc>
              <a:spcAft>
                <a:spcPts val="1287"/>
              </a:spcAft>
              <a:tabLst>
                <a:tab pos="0" algn="l"/>
              </a:tabLst>
            </a:pPr>
            <a:endParaRPr lang="nl-BE" sz="34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TextShape 1"/>
          <p:cNvSpPr txBox="1"/>
          <p:nvPr/>
        </p:nvSpPr>
        <p:spPr>
          <a:xfrm>
            <a:off x="5040000" y="2304000"/>
            <a:ext cx="6791760" cy="18000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>
              <a:lnSpc>
                <a:spcPct val="100000"/>
              </a:lnSpc>
            </a:pPr>
            <a:r>
              <a:rPr lang="fr-BE" sz="4000" b="1" strike="noStrike" spc="-1">
                <a:solidFill>
                  <a:srgbClr val="FFFFFF"/>
                </a:solidFill>
                <a:latin typeface="Arial Narrow"/>
              </a:rPr>
              <a:t>Méthodologie: analyse des coûts et avantages sociaux</a:t>
            </a:r>
            <a:endParaRPr lang="nl-BE" sz="40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25" name="TextShape 2"/>
          <p:cNvSpPr txBox="1"/>
          <p:nvPr/>
        </p:nvSpPr>
        <p:spPr>
          <a:xfrm>
            <a:off x="5040000" y="4419000"/>
            <a:ext cx="6791760" cy="1079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ctr"/>
            <a:endParaRPr lang="en-US" sz="3200" b="0" strike="noStrike" spc="-1">
              <a:latin typeface="Arial"/>
            </a:endParaRPr>
          </a:p>
        </p:txBody>
      </p:sp>
      <p:sp>
        <p:nvSpPr>
          <p:cNvPr id="326" name="TextShape 3"/>
          <p:cNvSpPr txBox="1"/>
          <p:nvPr/>
        </p:nvSpPr>
        <p:spPr>
          <a:xfrm>
            <a:off x="0" y="6048360"/>
            <a:ext cx="1247400" cy="286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C0C5DF1D-3BB2-4CF2-BEA4-74B28F9DB1D2}" type="slidenum">
              <a:rPr lang="fr-FR" sz="1000" b="0" strike="noStrike" spc="-1">
                <a:solidFill>
                  <a:srgbClr val="00407A"/>
                </a:solidFill>
                <a:latin typeface="Arial"/>
              </a:rPr>
              <a:t>8</a:t>
            </a:fld>
            <a:endParaRPr lang="en-US" sz="1000" b="0" strike="noStrike" spc="-1">
              <a:latin typeface="Times New Roman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TextShape 1"/>
          <p:cNvSpPr txBox="1"/>
          <p:nvPr/>
        </p:nvSpPr>
        <p:spPr>
          <a:xfrm>
            <a:off x="838080" y="365040"/>
            <a:ext cx="10515240" cy="61164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fr-BE" sz="3600" b="1" strike="noStrike" spc="-1">
                <a:solidFill>
                  <a:srgbClr val="116E8A"/>
                </a:solidFill>
                <a:latin typeface="Arial Narrow"/>
              </a:rPr>
              <a:t>Objectifs de l’étude du HIVA</a:t>
            </a:r>
            <a:endParaRPr lang="nl-BE" sz="3600" b="0" strike="noStrike" spc="-1">
              <a:solidFill>
                <a:srgbClr val="00407A"/>
              </a:solidFill>
              <a:latin typeface="Arial"/>
            </a:endParaRPr>
          </a:p>
        </p:txBody>
      </p:sp>
      <p:sp>
        <p:nvSpPr>
          <p:cNvPr id="328" name="TextShape 2"/>
          <p:cNvSpPr txBox="1"/>
          <p:nvPr/>
        </p:nvSpPr>
        <p:spPr>
          <a:xfrm>
            <a:off x="838080" y="1124640"/>
            <a:ext cx="10690200" cy="5524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rmAutofit/>
          </a:bodyPr>
          <a:lstStyle/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Étude commanditée par Actiris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Tester la faisabilité du point de vue socio-économique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Proposition et justification du montant de la subvention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Analyse de la répartition des coûts et avantages entre les parties concernées: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400" b="0" u="sng" strike="noStrike" spc="-1">
                <a:solidFill>
                  <a:srgbClr val="116E8A"/>
                </a:solidFill>
                <a:uFillTx/>
                <a:latin typeface="Arial Narrow"/>
              </a:rPr>
              <a:t>travailleurs</a:t>
            </a: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: augmentation du revenu net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400" b="0" u="sng" strike="noStrike" spc="-1">
                <a:solidFill>
                  <a:srgbClr val="116E8A"/>
                </a:solidFill>
                <a:uFillTx/>
                <a:latin typeface="Arial Narrow"/>
              </a:rPr>
              <a:t>EBE</a:t>
            </a: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: hypothèse de break-even en combinant chiffre d’affaires et subventions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400" b="0" u="sng" strike="noStrike" spc="-1">
                <a:solidFill>
                  <a:srgbClr val="116E8A"/>
                </a:solidFill>
                <a:uFillTx/>
                <a:latin typeface="Arial Narrow"/>
              </a:rPr>
              <a:t>Budget public</a:t>
            </a: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: coût de la subvetion / bénéfice du chômage évité + économies sur d’autres dépenses publiques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400" b="0" u="sng" strike="noStrike" spc="-1">
                <a:solidFill>
                  <a:srgbClr val="116E8A"/>
                </a:solidFill>
                <a:uFillTx/>
                <a:latin typeface="Arial Narrow"/>
              </a:rPr>
              <a:t>Clients</a:t>
            </a: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: (parfois) consommation meilleur-marché (p.ex. seconde-main, services à domicile, restaurant du coeur…)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720000" lvl="1" indent="-36000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75000"/>
              <a:buFont typeface="Courier New"/>
              <a:buChar char="o"/>
            </a:pPr>
            <a:r>
              <a:rPr lang="fr-BE" sz="2400" b="0" u="sng" strike="noStrike" spc="-1">
                <a:solidFill>
                  <a:srgbClr val="116E8A"/>
                </a:solidFill>
                <a:uFillTx/>
                <a:latin typeface="Arial Narrow"/>
              </a:rPr>
              <a:t>Tiers</a:t>
            </a: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: sauvegarde de l’environnement, effets secondaires (négatifs et positifs) sur l’emploi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  <a:p>
            <a:pPr marL="360000" indent="-359640">
              <a:lnSpc>
                <a:spcPct val="100000"/>
              </a:lnSpc>
              <a:spcBef>
                <a:spcPts val="581"/>
              </a:spcBef>
              <a:buClr>
                <a:srgbClr val="116E8A"/>
              </a:buClr>
              <a:buSzPct val="110000"/>
              <a:buFont typeface="Arial"/>
              <a:buChar char="•"/>
            </a:pPr>
            <a:r>
              <a:rPr lang="fr-BE" sz="2400" b="0" strike="noStrike" spc="-1">
                <a:solidFill>
                  <a:srgbClr val="116E8A"/>
                </a:solidFill>
                <a:latin typeface="Arial Narrow"/>
              </a:rPr>
              <a:t>Analyse d’exemples concrets d’activités économiques</a:t>
            </a:r>
            <a:endParaRPr lang="nl-BE" sz="2400" b="0" strike="noStrike" spc="-1">
              <a:solidFill>
                <a:srgbClr val="1D8DB0"/>
              </a:solidFill>
              <a:latin typeface="Arial Narrow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0407A"/>
      </a:dk2>
      <a:lt2>
        <a:srgbClr val="FFFFFF"/>
      </a:lt2>
      <a:accent1>
        <a:srgbClr val="1D8DB0"/>
      </a:accent1>
      <a:accent2>
        <a:srgbClr val="116E8A"/>
      </a:accent2>
      <a:accent3>
        <a:srgbClr val="52BDEC"/>
      </a:accent3>
      <a:accent4>
        <a:srgbClr val="00407A"/>
      </a:accent4>
      <a:accent5>
        <a:srgbClr val="7F7F7F"/>
      </a:accent5>
      <a:accent6>
        <a:srgbClr val="595959"/>
      </a:accent6>
      <a:hlink>
        <a:srgbClr val="1D8DB0"/>
      </a:hlink>
      <a:folHlink>
        <a:srgbClr val="00407A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corporate-KULeuven</Template>
  <TotalTime>1930</TotalTime>
  <Words>1343</Words>
  <Application>Microsoft Macintosh PowerPoint</Application>
  <PresentationFormat>Grand écran</PresentationFormat>
  <Paragraphs>208</Paragraphs>
  <Slides>22</Slides>
  <Notes>5</Notes>
  <HiddenSlides>3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7</vt:i4>
      </vt:variant>
      <vt:variant>
        <vt:lpstr>Titres des diapositives</vt:lpstr>
      </vt:variant>
      <vt:variant>
        <vt:i4>22</vt:i4>
      </vt:variant>
    </vt:vector>
  </HeadingPairs>
  <TitlesOfParts>
    <vt:vector size="35" baseType="lpstr">
      <vt:lpstr>Arial</vt:lpstr>
      <vt:lpstr>Arial Narrow</vt:lpstr>
      <vt:lpstr>Courier New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KULeuven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subject/>
  <dc:creator>ICTS | Communicatie, Servicepunt en Opleiding</dc:creator>
  <dc:description>Huisstijl KU Leuven - versie 24 juli 2012</dc:description>
  <cp:lastModifiedBy>Alain Van Kerckhoven</cp:lastModifiedBy>
  <cp:revision>95</cp:revision>
  <dcterms:created xsi:type="dcterms:W3CDTF">2012-07-10T07:57:57Z</dcterms:created>
  <dcterms:modified xsi:type="dcterms:W3CDTF">2024-04-19T09:01:39Z</dcterms:modified>
  <dc:language>en-US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16.0000</vt:lpwstr>
  </property>
  <property fmtid="{D5CDD505-2E9C-101B-9397-08002B2CF9AE}" pid="3" name="Company">
    <vt:lpwstr>KULeuven</vt:lpwstr>
  </property>
  <property fmtid="{D5CDD505-2E9C-101B-9397-08002B2CF9AE}" pid="4" name="HiddenSlides">
    <vt:i4>3</vt:i4>
  </property>
  <property fmtid="{D5CDD505-2E9C-101B-9397-08002B2CF9AE}" pid="5" name="HyperlinksChanged">
    <vt:bool>false</vt:bool>
  </property>
  <property fmtid="{D5CDD505-2E9C-101B-9397-08002B2CF9AE}" pid="6" name="LinksUpToDate">
    <vt:bool>false</vt:bool>
  </property>
  <property fmtid="{D5CDD505-2E9C-101B-9397-08002B2CF9AE}" pid="7" name="MMClips">
    <vt:i4>0</vt:i4>
  </property>
  <property fmtid="{D5CDD505-2E9C-101B-9397-08002B2CF9AE}" pid="8" name="Notes">
    <vt:i4>6</vt:i4>
  </property>
  <property fmtid="{D5CDD505-2E9C-101B-9397-08002B2CF9AE}" pid="9" name="PresentationFormat">
    <vt:lpwstr>Widescreen</vt:lpwstr>
  </property>
  <property fmtid="{D5CDD505-2E9C-101B-9397-08002B2CF9AE}" pid="10" name="ScaleCrop">
    <vt:bool>false</vt:bool>
  </property>
  <property fmtid="{D5CDD505-2E9C-101B-9397-08002B2CF9AE}" pid="11" name="ShareDoc">
    <vt:bool>false</vt:bool>
  </property>
  <property fmtid="{D5CDD505-2E9C-101B-9397-08002B2CF9AE}" pid="12" name="Slides">
    <vt:i4>22</vt:i4>
  </property>
</Properties>
</file>