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60" r:id="rId3"/>
    <p:sldId id="293" r:id="rId4"/>
    <p:sldId id="275" r:id="rId5"/>
    <p:sldId id="273" r:id="rId6"/>
    <p:sldId id="286" r:id="rId7"/>
    <p:sldId id="272" r:id="rId8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461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BF010-041C-4AC5-B1D9-BC8864E197AE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149E8479-3730-43A9-B414-A45D4149F381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/>
            <a:t>Diagnostic et choix d'une question évaluative</a:t>
          </a:r>
        </a:p>
      </dgm:t>
    </dgm:pt>
    <dgm:pt modelId="{4995D004-D12C-444E-94DB-A58580D39BE8}" type="parTrans" cxnId="{74878EFF-2838-4157-884D-ABCABED033AC}">
      <dgm:prSet/>
      <dgm:spPr/>
      <dgm:t>
        <a:bodyPr/>
        <a:lstStyle/>
        <a:p>
          <a:endParaRPr lang="fr-FR"/>
        </a:p>
      </dgm:t>
    </dgm:pt>
    <dgm:pt modelId="{9A688E57-6256-4B46-8AD1-041351D87A4B}" type="sibTrans" cxnId="{74878EFF-2838-4157-884D-ABCABED033AC}">
      <dgm:prSet/>
      <dgm:spPr/>
      <dgm:t>
        <a:bodyPr/>
        <a:lstStyle/>
        <a:p>
          <a:endParaRPr lang="fr-FR"/>
        </a:p>
      </dgm:t>
    </dgm:pt>
    <dgm:pt modelId="{477FAC84-CCD4-4D1D-8063-935B94ED7E08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/>
            <a:t>Récolte des données</a:t>
          </a:r>
        </a:p>
      </dgm:t>
    </dgm:pt>
    <dgm:pt modelId="{31201935-DC64-4B84-9B54-CD22FB352910}" type="parTrans" cxnId="{3CCF7DB3-4763-4865-BF7A-623AD884E849}">
      <dgm:prSet/>
      <dgm:spPr/>
      <dgm:t>
        <a:bodyPr/>
        <a:lstStyle/>
        <a:p>
          <a:endParaRPr lang="fr-FR"/>
        </a:p>
      </dgm:t>
    </dgm:pt>
    <dgm:pt modelId="{CF961D63-FE7C-4DD7-B657-0FB7684B1FCB}" type="sibTrans" cxnId="{3CCF7DB3-4763-4865-BF7A-623AD884E849}">
      <dgm:prSet/>
      <dgm:spPr/>
      <dgm:t>
        <a:bodyPr/>
        <a:lstStyle/>
        <a:p>
          <a:endParaRPr lang="fr-FR"/>
        </a:p>
      </dgm:t>
    </dgm:pt>
    <dgm:pt modelId="{46064311-ED8C-4C8F-BF55-650A43838F71}">
      <dgm:prSet phldrT="[Texte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Analyse des données et valorisation de l'impact social</a:t>
          </a:r>
        </a:p>
      </dgm:t>
    </dgm:pt>
    <dgm:pt modelId="{34E905BD-9465-4C57-B1E0-636AA9CB60CE}" type="parTrans" cxnId="{3310BC20-630B-4251-A988-F9B40B65F3DE}">
      <dgm:prSet/>
      <dgm:spPr/>
      <dgm:t>
        <a:bodyPr/>
        <a:lstStyle/>
        <a:p>
          <a:endParaRPr lang="fr-FR"/>
        </a:p>
      </dgm:t>
    </dgm:pt>
    <dgm:pt modelId="{042A5F1B-B486-4497-AB48-B5259DB90F5A}" type="sibTrans" cxnId="{3310BC20-630B-4251-A988-F9B40B65F3DE}">
      <dgm:prSet/>
      <dgm:spPr/>
      <dgm:t>
        <a:bodyPr/>
        <a:lstStyle/>
        <a:p>
          <a:endParaRPr lang="fr-FR"/>
        </a:p>
      </dgm:t>
    </dgm:pt>
    <dgm:pt modelId="{F519E15D-5C15-4392-8FB0-8318385516E2}" type="pres">
      <dgm:prSet presAssocID="{889BF010-041C-4AC5-B1D9-BC8864E197AE}" presName="Name0" presStyleCnt="0">
        <dgm:presLayoutVars>
          <dgm:dir/>
          <dgm:animLvl val="lvl"/>
          <dgm:resizeHandles val="exact"/>
        </dgm:presLayoutVars>
      </dgm:prSet>
      <dgm:spPr/>
    </dgm:pt>
    <dgm:pt modelId="{966A3857-852C-4A9A-B9C3-240008374890}" type="pres">
      <dgm:prSet presAssocID="{149E8479-3730-43A9-B414-A45D4149F38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1D4CF7-43F5-4033-802E-D9C547156578}" type="pres">
      <dgm:prSet presAssocID="{9A688E57-6256-4B46-8AD1-041351D87A4B}" presName="parTxOnlySpace" presStyleCnt="0"/>
      <dgm:spPr/>
    </dgm:pt>
    <dgm:pt modelId="{8F919327-D67C-448F-ACED-F131BDF15BB5}" type="pres">
      <dgm:prSet presAssocID="{477FAC84-CCD4-4D1D-8063-935B94ED7E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350088-5EEF-4594-8277-E614B6D254B2}" type="pres">
      <dgm:prSet presAssocID="{CF961D63-FE7C-4DD7-B657-0FB7684B1FCB}" presName="parTxOnlySpace" presStyleCnt="0"/>
      <dgm:spPr/>
    </dgm:pt>
    <dgm:pt modelId="{D89F2008-6925-4CF3-A109-BF83E022DC79}" type="pres">
      <dgm:prSet presAssocID="{46064311-ED8C-4C8F-BF55-650A43838F7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A17CF0D-1116-4142-9062-D8A72E5135E4}" type="presOf" srcId="{889BF010-041C-4AC5-B1D9-BC8864E197AE}" destId="{F519E15D-5C15-4392-8FB0-8318385516E2}" srcOrd="0" destOrd="0" presId="urn:microsoft.com/office/officeart/2005/8/layout/chevron1"/>
    <dgm:cxn modelId="{3310BC20-630B-4251-A988-F9B40B65F3DE}" srcId="{889BF010-041C-4AC5-B1D9-BC8864E197AE}" destId="{46064311-ED8C-4C8F-BF55-650A43838F71}" srcOrd="2" destOrd="0" parTransId="{34E905BD-9465-4C57-B1E0-636AA9CB60CE}" sibTransId="{042A5F1B-B486-4497-AB48-B5259DB90F5A}"/>
    <dgm:cxn modelId="{0B6FEFA6-8774-475A-8B49-6743EB581506}" type="presOf" srcId="{46064311-ED8C-4C8F-BF55-650A43838F71}" destId="{D89F2008-6925-4CF3-A109-BF83E022DC79}" srcOrd="0" destOrd="0" presId="urn:microsoft.com/office/officeart/2005/8/layout/chevron1"/>
    <dgm:cxn modelId="{3CCF7DB3-4763-4865-BF7A-623AD884E849}" srcId="{889BF010-041C-4AC5-B1D9-BC8864E197AE}" destId="{477FAC84-CCD4-4D1D-8063-935B94ED7E08}" srcOrd="1" destOrd="0" parTransId="{31201935-DC64-4B84-9B54-CD22FB352910}" sibTransId="{CF961D63-FE7C-4DD7-B657-0FB7684B1FCB}"/>
    <dgm:cxn modelId="{73F95BC7-9B70-4B98-8342-DCBA214B8D4B}" type="presOf" srcId="{477FAC84-CCD4-4D1D-8063-935B94ED7E08}" destId="{8F919327-D67C-448F-ACED-F131BDF15BB5}" srcOrd="0" destOrd="0" presId="urn:microsoft.com/office/officeart/2005/8/layout/chevron1"/>
    <dgm:cxn modelId="{D0BE6CF2-721A-4A9F-B140-206CCC151B0F}" type="presOf" srcId="{149E8479-3730-43A9-B414-A45D4149F381}" destId="{966A3857-852C-4A9A-B9C3-240008374890}" srcOrd="0" destOrd="0" presId="urn:microsoft.com/office/officeart/2005/8/layout/chevron1"/>
    <dgm:cxn modelId="{74878EFF-2838-4157-884D-ABCABED033AC}" srcId="{889BF010-041C-4AC5-B1D9-BC8864E197AE}" destId="{149E8479-3730-43A9-B414-A45D4149F381}" srcOrd="0" destOrd="0" parTransId="{4995D004-D12C-444E-94DB-A58580D39BE8}" sibTransId="{9A688E57-6256-4B46-8AD1-041351D87A4B}"/>
    <dgm:cxn modelId="{D64083F5-354B-4EC9-82B0-D365AC768F0E}" type="presParOf" srcId="{F519E15D-5C15-4392-8FB0-8318385516E2}" destId="{966A3857-852C-4A9A-B9C3-240008374890}" srcOrd="0" destOrd="0" presId="urn:microsoft.com/office/officeart/2005/8/layout/chevron1"/>
    <dgm:cxn modelId="{C7E0597D-3415-4125-B751-93EE611E900E}" type="presParOf" srcId="{F519E15D-5C15-4392-8FB0-8318385516E2}" destId="{851D4CF7-43F5-4033-802E-D9C547156578}" srcOrd="1" destOrd="0" presId="urn:microsoft.com/office/officeart/2005/8/layout/chevron1"/>
    <dgm:cxn modelId="{B45AD9F4-DD25-4D02-AE05-AC0301E3FF73}" type="presParOf" srcId="{F519E15D-5C15-4392-8FB0-8318385516E2}" destId="{8F919327-D67C-448F-ACED-F131BDF15BB5}" srcOrd="2" destOrd="0" presId="urn:microsoft.com/office/officeart/2005/8/layout/chevron1"/>
    <dgm:cxn modelId="{AF4F9D70-7223-4449-8975-77E5C5B2C2B3}" type="presParOf" srcId="{F519E15D-5C15-4392-8FB0-8318385516E2}" destId="{88350088-5EEF-4594-8277-E614B6D254B2}" srcOrd="3" destOrd="0" presId="urn:microsoft.com/office/officeart/2005/8/layout/chevron1"/>
    <dgm:cxn modelId="{D20FBB41-003B-4C87-9DA6-7F7300B86230}" type="presParOf" srcId="{F519E15D-5C15-4392-8FB0-8318385516E2}" destId="{D89F2008-6925-4CF3-A109-BF83E022DC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3857-852C-4A9A-B9C3-240008374890}">
      <dsp:nvSpPr>
        <dsp:cNvPr id="0" name=""/>
        <dsp:cNvSpPr/>
      </dsp:nvSpPr>
      <dsp:spPr>
        <a:xfrm>
          <a:off x="3130" y="575894"/>
          <a:ext cx="3814546" cy="1525818"/>
        </a:xfrm>
        <a:prstGeom prst="chevron">
          <a:avLst/>
        </a:prstGeom>
        <a:gradFill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Diagnostic et choix d'une question évaluative</a:t>
          </a:r>
        </a:p>
      </dsp:txBody>
      <dsp:txXfrm>
        <a:off x="766039" y="575894"/>
        <a:ext cx="2288728" cy="1525818"/>
      </dsp:txXfrm>
    </dsp:sp>
    <dsp:sp modelId="{8F919327-D67C-448F-ACED-F131BDF15BB5}">
      <dsp:nvSpPr>
        <dsp:cNvPr id="0" name=""/>
        <dsp:cNvSpPr/>
      </dsp:nvSpPr>
      <dsp:spPr>
        <a:xfrm>
          <a:off x="3436223" y="575894"/>
          <a:ext cx="3814546" cy="1525818"/>
        </a:xfrm>
        <a:prstGeom prst="chevron">
          <a:avLst/>
        </a:prstGeom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Récolte des données</a:t>
          </a:r>
        </a:p>
      </dsp:txBody>
      <dsp:txXfrm>
        <a:off x="4199132" y="575894"/>
        <a:ext cx="2288728" cy="1525818"/>
      </dsp:txXfrm>
    </dsp:sp>
    <dsp:sp modelId="{D89F2008-6925-4CF3-A109-BF83E022DC79}">
      <dsp:nvSpPr>
        <dsp:cNvPr id="0" name=""/>
        <dsp:cNvSpPr/>
      </dsp:nvSpPr>
      <dsp:spPr>
        <a:xfrm>
          <a:off x="6869315" y="575894"/>
          <a:ext cx="3814546" cy="152581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Analyse des données et valorisation de l'impact social</a:t>
          </a:r>
        </a:p>
      </dsp:txBody>
      <dsp:txXfrm>
        <a:off x="7632224" y="575894"/>
        <a:ext cx="2288728" cy="152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7E03-D680-4E01-8539-8673F358EAE3}" type="datetimeFigureOut">
              <a:rPr lang="fr-BE" smtClean="0"/>
              <a:t>21-02-24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A0CF-A12A-49B2-8139-DDD8A444612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513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2C17B-17C0-4833-B86B-C03BB1280944}" type="datetimeFigureOut">
              <a:rPr lang="fr-FR"/>
              <a:t>21/02/2024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74AA19-6165-4E9D-9325-E46BE9566A11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2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4AA19-6165-4E9D-9325-E46BE9566A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5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4AA19-6165-4E9D-9325-E46BE9566A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1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4AA19-6165-4E9D-9325-E46BE9566A1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0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4AA19-6165-4E9D-9325-E46BE9566A1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5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69779" y="6490851"/>
            <a:ext cx="659778" cy="186459"/>
          </a:xfrm>
          <a:prstGeom prst="rect">
            <a:avLst/>
          </a:prstGeom>
        </p:spPr>
      </p:pic>
      <p:pic>
        <p:nvPicPr>
          <p:cNvPr id="5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500972" y="6309010"/>
            <a:ext cx="330200" cy="368300"/>
          </a:xfrm>
          <a:prstGeom prst="rect">
            <a:avLst/>
          </a:prstGeom>
        </p:spPr>
      </p:pic>
      <p:sp>
        <p:nvSpPr>
          <p:cNvPr id="6" name="Rectangle 13"/>
          <p:cNvSpPr/>
          <p:nvPr userDrawn="1"/>
        </p:nvSpPr>
        <p:spPr bwMode="auto">
          <a:xfrm>
            <a:off x="10560496" y="6420189"/>
            <a:ext cx="16315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defRPr/>
            </a:pPr>
            <a:r>
              <a:rPr lang="fr-BE" sz="1600" dirty="0"/>
              <a:t>| </a:t>
            </a:r>
            <a:r>
              <a:rPr lang="fr-BE" sz="1050" b="1" dirty="0"/>
              <a:t>Nice 22 février</a:t>
            </a:r>
            <a:r>
              <a:rPr lang="fr-BE" sz="1050" b="1" baseline="0" dirty="0"/>
              <a:t> 2024</a:t>
            </a:r>
            <a:endParaRPr lang="fr-FR" sz="1050" b="1" spc="-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2E70-C2BB-4114-80EC-9D5D1C537F3E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8190-925E-4233-A7E6-628E5CF28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 hasCustomPrompt="1"/>
          </p:nvPr>
        </p:nvSpPr>
        <p:spPr bwMode="auto"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TRST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/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fr-FR" sz="12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fr-BE" sz="2400" b="0" strike="noStrike" spc="-1">
                <a:latin typeface="Times New Roman"/>
              </a:rPr>
              <a:t>Samen toujours 16 novembre 2021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AF9B22FA-29B3-47F6-8FA7-7A8792406CD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fr-FR" sz="12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fr-BE" sz="2400" b="0" strike="noStrike" spc="-1">
                <a:latin typeface="Times New Roman"/>
              </a:rPr>
              <a:t>Samen toujours 16 novembre 2021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C17451AF-41F9-4A2D-82DE-025A2A9C61AE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19553" y="1120778"/>
            <a:ext cx="6469994" cy="17750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70921" y="4428850"/>
            <a:ext cx="8767482" cy="1510890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1432363">
            <a:off x="4763247" y="4031365"/>
            <a:ext cx="3566121" cy="656325"/>
          </a:xfrm>
          <a:prstGeom prst="rect">
            <a:avLst/>
          </a:prstGeom>
        </p:spPr>
      </p:pic>
      <p:sp>
        <p:nvSpPr>
          <p:cNvPr id="7" name="TextShape 2"/>
          <p:cNvSpPr>
            <a:spLocks/>
          </p:cNvSpPr>
          <p:nvPr/>
        </p:nvSpPr>
        <p:spPr bwMode="auto">
          <a:xfrm rot="21432363">
            <a:off x="4763202" y="4139633"/>
            <a:ext cx="3644237" cy="54615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defRPr/>
            </a:pPr>
            <a:r>
              <a:rPr lang="fr-FR" sz="3200" spc="-1" dirty="0">
                <a:solidFill>
                  <a:schemeClr val="bg1"/>
                </a:solidFill>
                <a:latin typeface="Calibri"/>
              </a:rPr>
              <a:t>22 février 2024</a:t>
            </a:r>
            <a:endParaRPr lang="fr-FR" sz="3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Shape 1"/>
          <p:cNvSpPr>
            <a:spLocks/>
          </p:cNvSpPr>
          <p:nvPr/>
        </p:nvSpPr>
        <p:spPr bwMode="auto">
          <a:xfrm>
            <a:off x="1870921" y="4754332"/>
            <a:ext cx="8767482" cy="105520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4400" b="1" spc="-1" dirty="0">
                <a:solidFill>
                  <a:srgbClr val="000000"/>
                </a:solidFill>
                <a:latin typeface="Aleo"/>
              </a:rPr>
              <a:t>Evaluation de l’impact social des entreprises sociales</a:t>
            </a:r>
            <a:r>
              <a:rPr lang="fr-FR" sz="4400" b="1" strike="noStrike" spc="-1" dirty="0">
                <a:solidFill>
                  <a:srgbClr val="000000"/>
                </a:solidFill>
                <a:latin typeface="Aleo"/>
              </a:rPr>
              <a:t>.</a:t>
            </a:r>
            <a:endParaRPr dirty="0"/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483849" y="3828761"/>
            <a:ext cx="632385" cy="697804"/>
          </a:xfrm>
          <a:prstGeom prst="rect">
            <a:avLst/>
          </a:prstGeom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0390095">
            <a:off x="1499021" y="5451564"/>
            <a:ext cx="743800" cy="641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FF95AB-678C-7E29-00CC-F66AE123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66738"/>
            <a:ext cx="93726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4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6099" y="318716"/>
            <a:ext cx="769419" cy="86101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8AF9D8B-2984-FE5F-5D37-92CA17F0DCEB}"/>
              </a:ext>
            </a:extLst>
          </p:cNvPr>
          <p:cNvGrpSpPr/>
          <p:nvPr/>
        </p:nvGrpSpPr>
        <p:grpSpPr>
          <a:xfrm>
            <a:off x="-600744" y="0"/>
            <a:ext cx="13694485" cy="7024371"/>
            <a:chOff x="-469314" y="232546"/>
            <a:chExt cx="13694485" cy="702437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AA656F7-750A-A053-3889-1D0D09312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60" b="35125"/>
            <a:stretch/>
          </p:blipFill>
          <p:spPr>
            <a:xfrm>
              <a:off x="-469314" y="390482"/>
              <a:ext cx="13694485" cy="6866435"/>
            </a:xfrm>
            <a:prstGeom prst="rect">
              <a:avLst/>
            </a:prstGeom>
            <a:effectLst/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0E85236-6E02-A24F-E575-3C271D53F95E}"/>
                </a:ext>
              </a:extLst>
            </p:cNvPr>
            <p:cNvGrpSpPr/>
            <p:nvPr/>
          </p:nvGrpSpPr>
          <p:grpSpPr>
            <a:xfrm>
              <a:off x="3431180" y="232546"/>
              <a:ext cx="5317434" cy="792505"/>
              <a:chOff x="410160" y="4508289"/>
              <a:chExt cx="5317434" cy="113874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341A9F-66B7-60B6-4CD2-FE531F85D1ED}"/>
                  </a:ext>
                </a:extLst>
              </p:cNvPr>
              <p:cNvSpPr/>
              <p:nvPr/>
            </p:nvSpPr>
            <p:spPr>
              <a:xfrm>
                <a:off x="555539" y="4508289"/>
                <a:ext cx="4979504" cy="113874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7" name="TextShape 1">
                <a:extLst>
                  <a:ext uri="{FF2B5EF4-FFF2-40B4-BE49-F238E27FC236}">
                    <a16:creationId xmlns:a16="http://schemas.microsoft.com/office/drawing/2014/main" id="{62D6FE5E-D6F2-2346-C364-C0F251F05059}"/>
                  </a:ext>
                </a:extLst>
              </p:cNvPr>
              <p:cNvSpPr txBox="1"/>
              <p:nvPr/>
            </p:nvSpPr>
            <p:spPr>
              <a:xfrm rot="9528">
                <a:off x="410160" y="4788799"/>
                <a:ext cx="5317434" cy="577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4400" b="1" spc="-1" dirty="0">
                    <a:solidFill>
                      <a:schemeClr val="bg1"/>
                    </a:solidFill>
                    <a:latin typeface="Aleo" panose="020F0502020204030203" pitchFamily="34" charset="77"/>
                  </a:rPr>
                  <a:t>Processus</a:t>
                </a:r>
                <a:endParaRPr lang="fr-FR" sz="4400" b="1" strike="noStrike" spc="-1" dirty="0">
                  <a:solidFill>
                    <a:schemeClr val="bg1"/>
                  </a:solidFill>
                  <a:latin typeface="Aleo" panose="020F0502020204030203" pitchFamily="34" charset="77"/>
                </a:endParaRP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C2D4353-D0FC-4ABB-04FC-5B5593224CBB}"/>
                </a:ext>
              </a:extLst>
            </p:cNvPr>
            <p:cNvGrpSpPr/>
            <p:nvPr/>
          </p:nvGrpSpPr>
          <p:grpSpPr>
            <a:xfrm>
              <a:off x="6561333" y="5098493"/>
              <a:ext cx="5317434" cy="792505"/>
              <a:chOff x="410160" y="4508288"/>
              <a:chExt cx="5317434" cy="113874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F08728-E8A3-1ADE-2FDF-FF070520C92D}"/>
                  </a:ext>
                </a:extLst>
              </p:cNvPr>
              <p:cNvSpPr/>
              <p:nvPr/>
            </p:nvSpPr>
            <p:spPr>
              <a:xfrm>
                <a:off x="579125" y="4508288"/>
                <a:ext cx="4979504" cy="1138744"/>
              </a:xfrm>
              <a:prstGeom prst="rect">
                <a:avLst/>
              </a:prstGeom>
              <a:solidFill>
                <a:srgbClr val="3EB987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5" name="TextShape 1">
                <a:extLst>
                  <a:ext uri="{FF2B5EF4-FFF2-40B4-BE49-F238E27FC236}">
                    <a16:creationId xmlns:a16="http://schemas.microsoft.com/office/drawing/2014/main" id="{907027E1-3C56-9FC1-CB83-528554AC3ED6}"/>
                  </a:ext>
                </a:extLst>
              </p:cNvPr>
              <p:cNvSpPr txBox="1"/>
              <p:nvPr/>
            </p:nvSpPr>
            <p:spPr>
              <a:xfrm rot="9528">
                <a:off x="410160" y="4788799"/>
                <a:ext cx="5317434" cy="577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4400" b="1" spc="-1" dirty="0">
                    <a:solidFill>
                      <a:schemeClr val="bg1"/>
                    </a:solidFill>
                    <a:latin typeface="Aleo" panose="020F0502020204030203" pitchFamily="34" charset="77"/>
                  </a:rPr>
                  <a:t>Co-construction</a:t>
                </a:r>
                <a:endParaRPr lang="fr-FR" sz="4400" b="1" strike="noStrike" spc="-1" dirty="0">
                  <a:solidFill>
                    <a:schemeClr val="bg1"/>
                  </a:solidFill>
                  <a:latin typeface="Aleo" panose="020F0502020204030203" pitchFamily="34" charset="77"/>
                </a:endParaRP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223DE64-93C6-083B-A50C-9953ED980C98}"/>
                </a:ext>
              </a:extLst>
            </p:cNvPr>
            <p:cNvGrpSpPr/>
            <p:nvPr/>
          </p:nvGrpSpPr>
          <p:grpSpPr>
            <a:xfrm>
              <a:off x="385783" y="5098493"/>
              <a:ext cx="5317434" cy="792505"/>
              <a:chOff x="410160" y="4508288"/>
              <a:chExt cx="5317434" cy="11387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D359E7-2426-705F-356E-32D95CC432BF}"/>
                  </a:ext>
                </a:extLst>
              </p:cNvPr>
              <p:cNvSpPr/>
              <p:nvPr/>
            </p:nvSpPr>
            <p:spPr>
              <a:xfrm>
                <a:off x="579125" y="4508288"/>
                <a:ext cx="4979504" cy="1138744"/>
              </a:xfrm>
              <a:prstGeom prst="rect">
                <a:avLst/>
              </a:prstGeom>
              <a:solidFill>
                <a:srgbClr val="E8AE3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3" name="TextShape 1">
                <a:extLst>
                  <a:ext uri="{FF2B5EF4-FFF2-40B4-BE49-F238E27FC236}">
                    <a16:creationId xmlns:a16="http://schemas.microsoft.com/office/drawing/2014/main" id="{59B9DC14-20C8-5826-2F5C-9798C50B8842}"/>
                  </a:ext>
                </a:extLst>
              </p:cNvPr>
              <p:cNvSpPr txBox="1"/>
              <p:nvPr/>
            </p:nvSpPr>
            <p:spPr>
              <a:xfrm rot="9528">
                <a:off x="410160" y="4788799"/>
                <a:ext cx="5317434" cy="577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4200" b="1" spc="-1" dirty="0">
                    <a:solidFill>
                      <a:schemeClr val="bg1"/>
                    </a:solidFill>
                    <a:latin typeface="Aleo" panose="020F0502020204030203" pitchFamily="34" charset="77"/>
                  </a:rPr>
                  <a:t>Démarche inductive</a:t>
                </a:r>
                <a:endParaRPr lang="fr-FR" sz="4200" b="1" strike="noStrike" spc="-1" dirty="0">
                  <a:solidFill>
                    <a:schemeClr val="bg1"/>
                  </a:solidFill>
                  <a:latin typeface="Aleo" panose="020F0502020204030203" pitchFamily="34" charset="77"/>
                </a:endParaRPr>
              </a:p>
            </p:txBody>
          </p:sp>
        </p:grpSp>
        <p:graphicFrame>
          <p:nvGraphicFramePr>
            <p:cNvPr id="11" name="Diagramme 10">
              <a:extLst>
                <a:ext uri="{FF2B5EF4-FFF2-40B4-BE49-F238E27FC236}">
                  <a16:creationId xmlns:a16="http://schemas.microsoft.com/office/drawing/2014/main" id="{76582D34-0FB6-7D6F-FD8B-CDAF2A5C64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467189"/>
                </p:ext>
              </p:extLst>
            </p:nvPr>
          </p:nvGraphicFramePr>
          <p:xfrm>
            <a:off x="554747" y="1718446"/>
            <a:ext cx="10686993" cy="26776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4965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6099" y="318716"/>
            <a:ext cx="769419" cy="861017"/>
          </a:xfrm>
          <a:prstGeom prst="rect">
            <a:avLst/>
          </a:prstGeom>
        </p:spPr>
      </p:pic>
      <p:sp>
        <p:nvSpPr>
          <p:cNvPr id="6" name="TextShape 1"/>
          <p:cNvSpPr>
            <a:spLocks/>
          </p:cNvSpPr>
          <p:nvPr/>
        </p:nvSpPr>
        <p:spPr bwMode="auto">
          <a:xfrm>
            <a:off x="1723939" y="538565"/>
            <a:ext cx="7972461" cy="80220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3200" b="1" spc="-1" dirty="0">
                <a:solidFill>
                  <a:srgbClr val="000000"/>
                </a:solidFill>
                <a:latin typeface="Aleo"/>
              </a:rPr>
              <a:t>Les 4 questions de l’évaluation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6ECC18-CB71-C5E2-11DC-BA78CA63DA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294842"/>
            <a:ext cx="9433047" cy="53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6099" y="318716"/>
            <a:ext cx="769419" cy="861017"/>
          </a:xfrm>
          <a:prstGeom prst="rect">
            <a:avLst/>
          </a:prstGeom>
        </p:spPr>
      </p:pic>
      <p:sp>
        <p:nvSpPr>
          <p:cNvPr id="6" name="TextShape 1"/>
          <p:cNvSpPr>
            <a:spLocks/>
          </p:cNvSpPr>
          <p:nvPr/>
        </p:nvSpPr>
        <p:spPr bwMode="auto">
          <a:xfrm>
            <a:off x="1723939" y="538565"/>
            <a:ext cx="8639261" cy="136996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4400" b="1" spc="-1" dirty="0">
                <a:solidFill>
                  <a:srgbClr val="000000"/>
                </a:solidFill>
                <a:latin typeface="Aleo"/>
              </a:rPr>
              <a:t>Réponses question ouverte.</a:t>
            </a:r>
            <a:endParaRPr lang="fr-FR" sz="4400" b="1" strike="noStrike" spc="-1" dirty="0">
              <a:solidFill>
                <a:srgbClr val="000000"/>
              </a:solidFill>
              <a:latin typeface="Aleo"/>
            </a:endParaRP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5B82652-C93A-EDD3-EEC1-730AAC348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3987079" y="3293195"/>
            <a:ext cx="6745691" cy="11200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4400" b="1" strike="noStrike" spc="-1">
                <a:solidFill>
                  <a:srgbClr val="000000"/>
                </a:solidFill>
                <a:latin typeface="Aleo"/>
              </a:rPr>
              <a:t>Merci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48674" y="2883769"/>
            <a:ext cx="1993900" cy="1574800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70880" y="2963301"/>
            <a:ext cx="355600" cy="1162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DocSecurity>0</DocSecurity>
  <PresentationFormat>Grand écran</PresentationFormat>
  <Paragraphs>15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Aleo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SAW-B</dc:title>
  <dc:subject/>
  <dc:creator>Rachel VANOVERSCHELDE</dc:creator>
  <cp:keywords/>
  <dc:description/>
  <cp:lastModifiedBy>Joanne Clotuche - SAW-B</cp:lastModifiedBy>
  <cp:revision>300</cp:revision>
  <dcterms:created xsi:type="dcterms:W3CDTF">2020-05-06T08:37:32Z</dcterms:created>
  <dcterms:modified xsi:type="dcterms:W3CDTF">2024-02-21T11:24:06Z</dcterms:modified>
  <cp:category/>
  <dc:identifier/>
  <cp:contentStatus/>
  <dc:language>fr-FR</dc:language>
  <cp:version/>
</cp:coreProperties>
</file>