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3004800" cy="9753600"/>
  <p:notesSz cx="13004800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72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3584" y="177800"/>
            <a:ext cx="11517630" cy="2631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3600" y="1803400"/>
            <a:ext cx="11277600" cy="6164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jp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0" rIns="0" bIns="0" rtlCol="0">
            <a:spAutoFit/>
          </a:bodyPr>
          <a:lstStyle/>
          <a:p>
            <a:pPr marL="915669" algn="ctr">
              <a:lnSpc>
                <a:spcPct val="100000"/>
              </a:lnSpc>
              <a:spcBef>
                <a:spcPts val="100"/>
              </a:spcBef>
            </a:pPr>
            <a:r>
              <a:rPr sz="3300" i="1" spc="-5" dirty="0">
                <a:solidFill>
                  <a:srgbClr val="008B95"/>
                </a:solidFill>
                <a:latin typeface="Arial"/>
                <a:cs typeface="Arial"/>
              </a:rPr>
              <a:t>"Big</a:t>
            </a:r>
            <a:r>
              <a:rPr sz="3300" i="1" spc="-20" dirty="0">
                <a:solidFill>
                  <a:srgbClr val="008B95"/>
                </a:solidFill>
                <a:latin typeface="Arial"/>
                <a:cs typeface="Arial"/>
              </a:rPr>
              <a:t> </a:t>
            </a:r>
            <a:r>
              <a:rPr sz="3300" i="1" spc="-5" dirty="0">
                <a:solidFill>
                  <a:srgbClr val="008B95"/>
                </a:solidFill>
                <a:latin typeface="Arial"/>
                <a:cs typeface="Arial"/>
              </a:rPr>
              <a:t>data"</a:t>
            </a:r>
            <a:r>
              <a:rPr sz="3300" i="1" spc="-15" dirty="0">
                <a:solidFill>
                  <a:srgbClr val="008B95"/>
                </a:solidFill>
                <a:latin typeface="Arial"/>
                <a:cs typeface="Arial"/>
              </a:rPr>
              <a:t> </a:t>
            </a:r>
            <a:r>
              <a:rPr sz="3300" i="1" dirty="0">
                <a:solidFill>
                  <a:srgbClr val="008B95"/>
                </a:solidFill>
                <a:latin typeface="Arial"/>
                <a:cs typeface="Arial"/>
              </a:rPr>
              <a:t>et</a:t>
            </a:r>
            <a:r>
              <a:rPr sz="3300" i="1" spc="-15" dirty="0">
                <a:solidFill>
                  <a:srgbClr val="008B95"/>
                </a:solidFill>
                <a:latin typeface="Arial"/>
                <a:cs typeface="Arial"/>
              </a:rPr>
              <a:t> </a:t>
            </a:r>
            <a:r>
              <a:rPr sz="3300" i="1" spc="-5" dirty="0">
                <a:solidFill>
                  <a:srgbClr val="008B95"/>
                </a:solidFill>
                <a:latin typeface="Arial"/>
                <a:cs typeface="Arial"/>
              </a:rPr>
              <a:t>réalité</a:t>
            </a:r>
            <a:endParaRPr sz="3300">
              <a:latin typeface="Arial"/>
              <a:cs typeface="Arial"/>
            </a:endParaRPr>
          </a:p>
          <a:p>
            <a:pPr marL="852169" algn="ctr">
              <a:lnSpc>
                <a:spcPct val="100000"/>
              </a:lnSpc>
              <a:spcBef>
                <a:spcPts val="40"/>
              </a:spcBef>
            </a:pPr>
            <a:r>
              <a:rPr sz="3300" i="1" spc="-5" dirty="0">
                <a:solidFill>
                  <a:srgbClr val="008B95"/>
                </a:solidFill>
                <a:latin typeface="Arial"/>
                <a:cs typeface="Arial"/>
              </a:rPr>
              <a:t>la</a:t>
            </a:r>
            <a:r>
              <a:rPr sz="3300" i="1" dirty="0">
                <a:solidFill>
                  <a:srgbClr val="008B95"/>
                </a:solidFill>
                <a:latin typeface="Arial"/>
                <a:cs typeface="Arial"/>
              </a:rPr>
              <a:t> </a:t>
            </a:r>
            <a:r>
              <a:rPr sz="3300" i="1" spc="-5" dirty="0">
                <a:solidFill>
                  <a:srgbClr val="008B95"/>
                </a:solidFill>
                <a:latin typeface="Arial"/>
                <a:cs typeface="Arial"/>
              </a:rPr>
              <a:t>place</a:t>
            </a:r>
            <a:r>
              <a:rPr sz="3300" i="1" spc="5" dirty="0">
                <a:solidFill>
                  <a:srgbClr val="008B95"/>
                </a:solidFill>
                <a:latin typeface="Arial"/>
                <a:cs typeface="Arial"/>
              </a:rPr>
              <a:t> </a:t>
            </a:r>
            <a:r>
              <a:rPr sz="3300" i="1" spc="-5" dirty="0">
                <a:solidFill>
                  <a:srgbClr val="008B95"/>
                </a:solidFill>
                <a:latin typeface="Arial"/>
                <a:cs typeface="Arial"/>
              </a:rPr>
              <a:t>des</a:t>
            </a:r>
            <a:r>
              <a:rPr sz="3300" i="1" dirty="0">
                <a:solidFill>
                  <a:srgbClr val="008B95"/>
                </a:solidFill>
                <a:latin typeface="Arial"/>
                <a:cs typeface="Arial"/>
              </a:rPr>
              <a:t> </a:t>
            </a:r>
            <a:r>
              <a:rPr sz="3300" i="1" spc="-5" dirty="0">
                <a:solidFill>
                  <a:srgbClr val="008B95"/>
                </a:solidFill>
                <a:latin typeface="Arial"/>
                <a:cs typeface="Arial"/>
              </a:rPr>
              <a:t>acteurs</a:t>
            </a:r>
            <a:r>
              <a:rPr sz="3300" i="1" spc="5" dirty="0">
                <a:solidFill>
                  <a:srgbClr val="008B95"/>
                </a:solidFill>
                <a:latin typeface="Arial"/>
                <a:cs typeface="Arial"/>
              </a:rPr>
              <a:t> </a:t>
            </a:r>
            <a:r>
              <a:rPr sz="3300" i="1" spc="-5" dirty="0">
                <a:solidFill>
                  <a:srgbClr val="008B95"/>
                </a:solidFill>
                <a:latin typeface="Arial"/>
                <a:cs typeface="Arial"/>
              </a:rPr>
              <a:t>de</a:t>
            </a:r>
            <a:r>
              <a:rPr sz="3300" i="1" spc="5" dirty="0">
                <a:solidFill>
                  <a:srgbClr val="008B95"/>
                </a:solidFill>
                <a:latin typeface="Arial"/>
                <a:cs typeface="Arial"/>
              </a:rPr>
              <a:t> </a:t>
            </a:r>
            <a:r>
              <a:rPr sz="3300" i="1" spc="-5" dirty="0">
                <a:solidFill>
                  <a:srgbClr val="008B95"/>
                </a:solidFill>
                <a:latin typeface="Arial"/>
                <a:cs typeface="Arial"/>
              </a:rPr>
              <a:t>l’intervention sociale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400" y="1917700"/>
            <a:ext cx="19615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Arial"/>
                <a:cs typeface="Arial"/>
              </a:rPr>
              <a:t>Claude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Lobry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21033" cy="5599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700" y="5534928"/>
            <a:ext cx="4437380" cy="11398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605"/>
              </a:spcBef>
            </a:pP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Georgia"/>
                <a:cs typeface="Georgia"/>
              </a:rPr>
              <a:t>+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160" dirty="0">
                <a:latin typeface="Arial"/>
                <a:cs typeface="Arial"/>
              </a:rPr>
              <a:t>β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Georgia"/>
                <a:cs typeface="Georgia"/>
              </a:rPr>
              <a:t>+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+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i="1" spc="-160" dirty="0">
                <a:latin typeface="Arial"/>
                <a:cs typeface="Arial"/>
              </a:rPr>
              <a:t>β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20" dirty="0">
                <a:latin typeface="Arial"/>
                <a:cs typeface="Arial"/>
              </a:rPr>
              <a:t>γ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866" y="6943394"/>
            <a:ext cx="3037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3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Georgia"/>
                <a:cs typeface="Georgia"/>
              </a:rPr>
              <a:t>(</a:t>
            </a:r>
            <a:r>
              <a:rPr sz="2400" i="1" spc="-35" dirty="0">
                <a:latin typeface="Times New Roman"/>
                <a:cs typeface="Times New Roman"/>
              </a:rPr>
              <a:t>t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Georgia"/>
                <a:cs typeface="Georgia"/>
              </a:rPr>
              <a:t>+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dt</a:t>
            </a:r>
            <a:r>
              <a:rPr sz="2400" spc="-25" dirty="0">
                <a:latin typeface="Georgia"/>
                <a:cs typeface="Georgia"/>
              </a:rPr>
              <a:t>)</a:t>
            </a:r>
            <a:r>
              <a:rPr sz="2400" spc="80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0" dirty="0">
                <a:latin typeface="Georgia"/>
                <a:cs typeface="Georgia"/>
              </a:rPr>
              <a:t> </a:t>
            </a:r>
            <a:r>
              <a:rPr sz="2400" i="1" spc="-55" dirty="0">
                <a:latin typeface="Times New Roman"/>
                <a:cs typeface="Times New Roman"/>
              </a:rPr>
              <a:t>R</a:t>
            </a:r>
            <a:r>
              <a:rPr sz="2400" spc="-55" dirty="0">
                <a:latin typeface="Georgia"/>
                <a:cs typeface="Georgia"/>
              </a:rPr>
              <a:t>(</a:t>
            </a:r>
            <a:r>
              <a:rPr sz="2400" i="1" spc="-55" dirty="0">
                <a:latin typeface="Times New Roman"/>
                <a:cs typeface="Times New Roman"/>
              </a:rPr>
              <a:t>t</a:t>
            </a:r>
            <a:r>
              <a:rPr sz="2400" spc="-55" dirty="0">
                <a:latin typeface="Georgia"/>
                <a:cs typeface="Georgia"/>
              </a:rPr>
              <a:t>) </a:t>
            </a:r>
            <a:r>
              <a:rPr sz="2400" spc="100" dirty="0">
                <a:latin typeface="Georgia"/>
                <a:cs typeface="Georgia"/>
              </a:rPr>
              <a:t>+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i="1" spc="-60" dirty="0">
                <a:latin typeface="Arial"/>
                <a:cs typeface="Arial"/>
              </a:rPr>
              <a:t>γ</a:t>
            </a:r>
            <a:r>
              <a:rPr sz="2400" i="1" spc="-60" dirty="0">
                <a:latin typeface="Times New Roman"/>
                <a:cs typeface="Times New Roman"/>
              </a:rPr>
              <a:t>I</a:t>
            </a:r>
            <a:r>
              <a:rPr sz="2400" spc="-60" dirty="0">
                <a:latin typeface="Georgia"/>
                <a:cs typeface="Georgia"/>
              </a:rPr>
              <a:t>(</a:t>
            </a:r>
            <a:r>
              <a:rPr sz="2400" i="1" spc="-6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Georgia"/>
                <a:cs typeface="Georgia"/>
              </a:rPr>
              <a:t>)</a:t>
            </a:r>
            <a:r>
              <a:rPr sz="2400" i="1" spc="-60" dirty="0">
                <a:latin typeface="Times New Roman"/>
                <a:cs typeface="Times New Roman"/>
              </a:rPr>
              <a:t>dt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89158" y="381000"/>
            <a:ext cx="2540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9765" algn="l"/>
              </a:tabLst>
            </a:pP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	</a:t>
            </a:r>
            <a:r>
              <a:rPr sz="2400" b="1" spc="-10" dirty="0">
                <a:solidFill>
                  <a:srgbClr val="EE220C"/>
                </a:solidFill>
                <a:latin typeface="Arial"/>
                <a:cs typeface="Arial"/>
              </a:rPr>
              <a:t>Susceptibles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67619" y="1028547"/>
            <a:ext cx="41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1700" y="1066800"/>
            <a:ext cx="119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EE220C"/>
                </a:solidFill>
                <a:latin typeface="Arial"/>
                <a:cs typeface="Arial"/>
              </a:rPr>
              <a:t>Infectés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69143" y="1597660"/>
            <a:ext cx="244475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0" marR="5080" indent="-629285">
              <a:lnSpc>
                <a:spcPct val="114599"/>
              </a:lnSpc>
              <a:spcBef>
                <a:spcPts val="100"/>
              </a:spcBef>
              <a:tabLst>
                <a:tab pos="654050" algn="l"/>
              </a:tabLst>
            </a:pPr>
            <a:r>
              <a:rPr sz="3600" i="1" baseline="-4629" dirty="0">
                <a:latin typeface="Times New Roman"/>
                <a:cs typeface="Times New Roman"/>
              </a:rPr>
              <a:t>R</a:t>
            </a:r>
            <a:r>
              <a:rPr sz="3600" spc="-157" baseline="-4629" dirty="0">
                <a:latin typeface="Georgia"/>
                <a:cs typeface="Georgia"/>
              </a:rPr>
              <a:t>(</a:t>
            </a:r>
            <a:r>
              <a:rPr sz="3600" i="1" baseline="-4629" dirty="0">
                <a:latin typeface="Times New Roman"/>
                <a:cs typeface="Times New Roman"/>
              </a:rPr>
              <a:t>t</a:t>
            </a:r>
            <a:r>
              <a:rPr sz="3600" spc="-157" baseline="-4629" dirty="0">
                <a:latin typeface="Georgia"/>
                <a:cs typeface="Georgia"/>
              </a:rPr>
              <a:t>)		</a:t>
            </a:r>
            <a:r>
              <a:rPr sz="2400" b="1" spc="15" dirty="0">
                <a:solidFill>
                  <a:srgbClr val="EE220C"/>
                </a:solidFill>
                <a:latin typeface="Arial"/>
                <a:cs typeface="Arial"/>
              </a:rPr>
              <a:t>Réfractai</a:t>
            </a:r>
            <a:r>
              <a:rPr sz="2400" b="1" spc="-35" dirty="0">
                <a:solidFill>
                  <a:srgbClr val="EE220C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EE220C"/>
                </a:solidFill>
                <a:latin typeface="Arial"/>
                <a:cs typeface="Arial"/>
              </a:rPr>
              <a:t>es  </a:t>
            </a:r>
            <a:r>
              <a:rPr sz="2400" b="1" spc="5" dirty="0">
                <a:latin typeface="Arial"/>
                <a:cs typeface="Arial"/>
              </a:rPr>
              <a:t>Removed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05175" y="6220365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43536" y="5991764"/>
            <a:ext cx="149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3600" i="1" u="heavy" spc="104" baseline="393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3600" i="1" u="heavy" baseline="393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600" i="1" baseline="39351" dirty="0">
                <a:latin typeface="Times New Roman"/>
                <a:cs typeface="Times New Roman"/>
              </a:rPr>
              <a:t>	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160" dirty="0">
                <a:latin typeface="Arial"/>
                <a:cs typeface="Arial"/>
              </a:rPr>
              <a:t>β</a:t>
            </a:r>
            <a:r>
              <a:rPr sz="2400" i="1" dirty="0">
                <a:latin typeface="Times New Roman"/>
                <a:cs typeface="Times New Roman"/>
              </a:rPr>
              <a:t>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30673" y="7033166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92736" y="6804566"/>
            <a:ext cx="17456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34975" algn="l"/>
              </a:tabLst>
            </a:pPr>
            <a:r>
              <a:rPr sz="3600" i="1" u="heavy" spc="142" baseline="393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3600" i="1" u="heavy" baseline="393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600" i="1" baseline="39351" dirty="0">
                <a:latin typeface="Times New Roman"/>
                <a:cs typeface="Times New Roman"/>
              </a:rPr>
              <a:t>	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spc="-160" dirty="0">
                <a:latin typeface="Arial"/>
                <a:cs typeface="Arial"/>
              </a:rPr>
              <a:t>β</a:t>
            </a:r>
            <a:r>
              <a:rPr sz="2400" i="1" dirty="0">
                <a:latin typeface="Times New Roman"/>
                <a:cs typeface="Times New Roman"/>
              </a:rPr>
              <a:t>SI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20" dirty="0">
                <a:latin typeface="Arial"/>
                <a:cs typeface="Arial"/>
              </a:rPr>
              <a:t>γ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23247" y="7845965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41936" y="7617365"/>
            <a:ext cx="1080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1334" algn="l"/>
              </a:tabLst>
            </a:pPr>
            <a:r>
              <a:rPr sz="3600" i="1" u="heavy" spc="82" baseline="393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dR</a:t>
            </a:r>
            <a:r>
              <a:rPr sz="3600" i="1" spc="82" baseline="39351" dirty="0">
                <a:latin typeface="Times New Roman"/>
                <a:cs typeface="Times New Roman"/>
              </a:rPr>
              <a:t>	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i="1" spc="-110" dirty="0">
                <a:latin typeface="Arial"/>
                <a:cs typeface="Arial"/>
              </a:rPr>
              <a:t>γ</a:t>
            </a:r>
            <a:r>
              <a:rPr sz="2400" i="1" spc="-1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74144" y="7143242"/>
            <a:ext cx="1835785" cy="912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6925" marR="5080" indent="-784860">
              <a:lnSpc>
                <a:spcPct val="121200"/>
              </a:lnSpc>
              <a:spcBef>
                <a:spcPts val="100"/>
              </a:spcBef>
            </a:pPr>
            <a:r>
              <a:rPr sz="24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(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+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i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)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26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−</a:t>
            </a:r>
            <a:r>
              <a:rPr sz="2400" u="heavy" spc="-229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(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) 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dt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14795" y="7435850"/>
            <a:ext cx="1579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160" dirty="0">
                <a:latin typeface="Arial"/>
                <a:cs typeface="Arial"/>
              </a:rPr>
              <a:t>β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60341" y="5919024"/>
            <a:ext cx="5540375" cy="1299210"/>
            <a:chOff x="3960341" y="5919024"/>
            <a:chExt cx="5540375" cy="1299210"/>
          </a:xfrm>
        </p:grpSpPr>
        <p:sp>
          <p:nvSpPr>
            <p:cNvPr id="18" name="object 18"/>
            <p:cNvSpPr/>
            <p:nvPr/>
          </p:nvSpPr>
          <p:spPr>
            <a:xfrm>
              <a:off x="3985741" y="5944424"/>
              <a:ext cx="5354320" cy="1248410"/>
            </a:xfrm>
            <a:custGeom>
              <a:avLst/>
              <a:gdLst/>
              <a:ahLst/>
              <a:cxnLst/>
              <a:rect l="l" t="t" r="r" b="b"/>
              <a:pathLst>
                <a:path w="5354320" h="1248409">
                  <a:moveTo>
                    <a:pt x="0" y="59325"/>
                  </a:moveTo>
                  <a:lnTo>
                    <a:pt x="49896" y="51297"/>
                  </a:lnTo>
                  <a:lnTo>
                    <a:pt x="99865" y="43852"/>
                  </a:lnTo>
                  <a:lnTo>
                    <a:pt x="149902" y="36991"/>
                  </a:lnTo>
                  <a:lnTo>
                    <a:pt x="200000" y="30714"/>
                  </a:lnTo>
                  <a:lnTo>
                    <a:pt x="250155" y="25021"/>
                  </a:lnTo>
                  <a:lnTo>
                    <a:pt x="300363" y="19913"/>
                  </a:lnTo>
                  <a:lnTo>
                    <a:pt x="350617" y="15390"/>
                  </a:lnTo>
                  <a:lnTo>
                    <a:pt x="400912" y="11451"/>
                  </a:lnTo>
                  <a:lnTo>
                    <a:pt x="451244" y="8097"/>
                  </a:lnTo>
                  <a:lnTo>
                    <a:pt x="501608" y="5329"/>
                  </a:lnTo>
                  <a:lnTo>
                    <a:pt x="551998" y="3146"/>
                  </a:lnTo>
                  <a:lnTo>
                    <a:pt x="602408" y="1548"/>
                  </a:lnTo>
                  <a:lnTo>
                    <a:pt x="652835" y="536"/>
                  </a:lnTo>
                  <a:lnTo>
                    <a:pt x="703273" y="110"/>
                  </a:lnTo>
                  <a:lnTo>
                    <a:pt x="753716" y="270"/>
                  </a:lnTo>
                  <a:lnTo>
                    <a:pt x="804160" y="1016"/>
                  </a:lnTo>
                  <a:lnTo>
                    <a:pt x="854600" y="2349"/>
                  </a:lnTo>
                  <a:lnTo>
                    <a:pt x="905030" y="4268"/>
                  </a:lnTo>
                  <a:lnTo>
                    <a:pt x="955445" y="6774"/>
                  </a:lnTo>
                  <a:lnTo>
                    <a:pt x="1005840" y="9867"/>
                  </a:lnTo>
                  <a:lnTo>
                    <a:pt x="1056210" y="13546"/>
                  </a:lnTo>
                  <a:lnTo>
                    <a:pt x="1106550" y="17813"/>
                  </a:lnTo>
                  <a:lnTo>
                    <a:pt x="1156855" y="22668"/>
                  </a:lnTo>
                  <a:lnTo>
                    <a:pt x="1206823" y="28081"/>
                  </a:lnTo>
                  <a:lnTo>
                    <a:pt x="1256716" y="34088"/>
                  </a:lnTo>
                  <a:lnTo>
                    <a:pt x="1306523" y="40696"/>
                  </a:lnTo>
                  <a:lnTo>
                    <a:pt x="1356229" y="47910"/>
                  </a:lnTo>
                  <a:lnTo>
                    <a:pt x="1405823" y="55738"/>
                  </a:lnTo>
                  <a:lnTo>
                    <a:pt x="1455291" y="64187"/>
                  </a:lnTo>
                  <a:lnTo>
                    <a:pt x="1504622" y="73264"/>
                  </a:lnTo>
                  <a:lnTo>
                    <a:pt x="1553802" y="82975"/>
                  </a:lnTo>
                  <a:lnTo>
                    <a:pt x="1602819" y="93328"/>
                  </a:lnTo>
                  <a:lnTo>
                    <a:pt x="1651660" y="104329"/>
                  </a:lnTo>
                  <a:lnTo>
                    <a:pt x="1700312" y="115985"/>
                  </a:lnTo>
                  <a:lnTo>
                    <a:pt x="1748762" y="128302"/>
                  </a:lnTo>
                  <a:lnTo>
                    <a:pt x="1796998" y="141289"/>
                  </a:lnTo>
                  <a:lnTo>
                    <a:pt x="1845008" y="154950"/>
                  </a:lnTo>
                  <a:lnTo>
                    <a:pt x="1892778" y="169295"/>
                  </a:lnTo>
                  <a:lnTo>
                    <a:pt x="1940296" y="184328"/>
                  </a:lnTo>
                  <a:lnTo>
                    <a:pt x="1987549" y="200058"/>
                  </a:lnTo>
                  <a:lnTo>
                    <a:pt x="2034524" y="216490"/>
                  </a:lnTo>
                  <a:lnTo>
                    <a:pt x="2081209" y="233633"/>
                  </a:lnTo>
                  <a:lnTo>
                    <a:pt x="2127590" y="251492"/>
                  </a:lnTo>
                  <a:lnTo>
                    <a:pt x="2173656" y="270074"/>
                  </a:lnTo>
                  <a:lnTo>
                    <a:pt x="2219394" y="289387"/>
                  </a:lnTo>
                  <a:lnTo>
                    <a:pt x="2264790" y="309437"/>
                  </a:lnTo>
                  <a:lnTo>
                    <a:pt x="2309833" y="330230"/>
                  </a:lnTo>
                  <a:lnTo>
                    <a:pt x="2354509" y="351775"/>
                  </a:lnTo>
                  <a:lnTo>
                    <a:pt x="2398805" y="374077"/>
                  </a:lnTo>
                  <a:lnTo>
                    <a:pt x="2442710" y="397144"/>
                  </a:lnTo>
                  <a:lnTo>
                    <a:pt x="2486210" y="420983"/>
                  </a:lnTo>
                  <a:lnTo>
                    <a:pt x="2529293" y="445599"/>
                  </a:lnTo>
                  <a:lnTo>
                    <a:pt x="2571945" y="471001"/>
                  </a:lnTo>
                  <a:lnTo>
                    <a:pt x="2614155" y="497194"/>
                  </a:lnTo>
                  <a:lnTo>
                    <a:pt x="2655910" y="524186"/>
                  </a:lnTo>
                  <a:lnTo>
                    <a:pt x="2697196" y="551984"/>
                  </a:lnTo>
                  <a:lnTo>
                    <a:pt x="2738001" y="580594"/>
                  </a:lnTo>
                  <a:lnTo>
                    <a:pt x="2778313" y="610023"/>
                  </a:lnTo>
                  <a:lnTo>
                    <a:pt x="2818118" y="640279"/>
                  </a:lnTo>
                  <a:lnTo>
                    <a:pt x="2857405" y="671368"/>
                  </a:lnTo>
                  <a:lnTo>
                    <a:pt x="2896160" y="703296"/>
                  </a:lnTo>
                  <a:lnTo>
                    <a:pt x="2933681" y="735374"/>
                  </a:lnTo>
                  <a:lnTo>
                    <a:pt x="2970928" y="768106"/>
                  </a:lnTo>
                  <a:lnTo>
                    <a:pt x="3007992" y="801290"/>
                  </a:lnTo>
                  <a:lnTo>
                    <a:pt x="3044966" y="834722"/>
                  </a:lnTo>
                  <a:lnTo>
                    <a:pt x="3081942" y="868199"/>
                  </a:lnTo>
                  <a:lnTo>
                    <a:pt x="3119013" y="901518"/>
                  </a:lnTo>
                  <a:lnTo>
                    <a:pt x="3156272" y="934476"/>
                  </a:lnTo>
                  <a:lnTo>
                    <a:pt x="3193811" y="966869"/>
                  </a:lnTo>
                  <a:lnTo>
                    <a:pt x="3231723" y="998495"/>
                  </a:lnTo>
                  <a:lnTo>
                    <a:pt x="3270100" y="1029150"/>
                  </a:lnTo>
                  <a:lnTo>
                    <a:pt x="3309035" y="1058630"/>
                  </a:lnTo>
                  <a:lnTo>
                    <a:pt x="3348620" y="1086733"/>
                  </a:lnTo>
                  <a:lnTo>
                    <a:pt x="3388948" y="1113256"/>
                  </a:lnTo>
                  <a:lnTo>
                    <a:pt x="3430112" y="1137996"/>
                  </a:lnTo>
                  <a:lnTo>
                    <a:pt x="3472204" y="1160748"/>
                  </a:lnTo>
                  <a:lnTo>
                    <a:pt x="3515316" y="1181310"/>
                  </a:lnTo>
                  <a:lnTo>
                    <a:pt x="3559541" y="1199479"/>
                  </a:lnTo>
                  <a:lnTo>
                    <a:pt x="3604972" y="1215052"/>
                  </a:lnTo>
                  <a:lnTo>
                    <a:pt x="3651702" y="1227825"/>
                  </a:lnTo>
                  <a:lnTo>
                    <a:pt x="3699822" y="1237595"/>
                  </a:lnTo>
                  <a:lnTo>
                    <a:pt x="3749382" y="1244326"/>
                  </a:lnTo>
                  <a:lnTo>
                    <a:pt x="3798369" y="1247881"/>
                  </a:lnTo>
                  <a:lnTo>
                    <a:pt x="3846794" y="1248421"/>
                  </a:lnTo>
                  <a:lnTo>
                    <a:pt x="3894670" y="1246102"/>
                  </a:lnTo>
                  <a:lnTo>
                    <a:pt x="3942007" y="1241083"/>
                  </a:lnTo>
                  <a:lnTo>
                    <a:pt x="3988819" y="1233521"/>
                  </a:lnTo>
                  <a:lnTo>
                    <a:pt x="4035116" y="1223576"/>
                  </a:lnTo>
                  <a:lnTo>
                    <a:pt x="4080910" y="1211404"/>
                  </a:lnTo>
                  <a:lnTo>
                    <a:pt x="4126214" y="1197164"/>
                  </a:lnTo>
                  <a:lnTo>
                    <a:pt x="4171038" y="1181014"/>
                  </a:lnTo>
                  <a:lnTo>
                    <a:pt x="4215395" y="1163112"/>
                  </a:lnTo>
                  <a:lnTo>
                    <a:pt x="4259296" y="1143616"/>
                  </a:lnTo>
                  <a:lnTo>
                    <a:pt x="4302754" y="1122683"/>
                  </a:lnTo>
                  <a:lnTo>
                    <a:pt x="4345780" y="1100473"/>
                  </a:lnTo>
                  <a:lnTo>
                    <a:pt x="4388385" y="1077142"/>
                  </a:lnTo>
                  <a:lnTo>
                    <a:pt x="4430582" y="1052850"/>
                  </a:lnTo>
                  <a:lnTo>
                    <a:pt x="4472382" y="1027754"/>
                  </a:lnTo>
                  <a:lnTo>
                    <a:pt x="4513797" y="1002011"/>
                  </a:lnTo>
                  <a:lnTo>
                    <a:pt x="4554839" y="975781"/>
                  </a:lnTo>
                  <a:lnTo>
                    <a:pt x="4595520" y="949221"/>
                  </a:lnTo>
                  <a:lnTo>
                    <a:pt x="4635851" y="922489"/>
                  </a:lnTo>
                  <a:lnTo>
                    <a:pt x="4675844" y="895743"/>
                  </a:lnTo>
                  <a:lnTo>
                    <a:pt x="4715511" y="869141"/>
                  </a:lnTo>
                  <a:lnTo>
                    <a:pt x="4758539" y="840395"/>
                  </a:lnTo>
                  <a:lnTo>
                    <a:pt x="4801708" y="811739"/>
                  </a:lnTo>
                  <a:lnTo>
                    <a:pt x="4845021" y="783170"/>
                  </a:lnTo>
                  <a:lnTo>
                    <a:pt x="4888482" y="754689"/>
                  </a:lnTo>
                  <a:lnTo>
                    <a:pt x="4932094" y="726295"/>
                  </a:lnTo>
                  <a:lnTo>
                    <a:pt x="4975861" y="697988"/>
                  </a:lnTo>
                  <a:lnTo>
                    <a:pt x="5019786" y="669767"/>
                  </a:lnTo>
                  <a:lnTo>
                    <a:pt x="5063872" y="641633"/>
                  </a:lnTo>
                  <a:lnTo>
                    <a:pt x="5108122" y="613584"/>
                  </a:lnTo>
                  <a:lnTo>
                    <a:pt x="5152541" y="585621"/>
                  </a:lnTo>
                  <a:lnTo>
                    <a:pt x="5197131" y="557743"/>
                  </a:lnTo>
                  <a:lnTo>
                    <a:pt x="5241896" y="529950"/>
                  </a:lnTo>
                  <a:lnTo>
                    <a:pt x="5286839" y="502241"/>
                  </a:lnTo>
                  <a:lnTo>
                    <a:pt x="5331964" y="474616"/>
                  </a:lnTo>
                  <a:lnTo>
                    <a:pt x="5353775" y="461501"/>
                  </a:lnTo>
                </a:path>
              </a:pathLst>
            </a:custGeom>
            <a:ln w="50799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62775" y="6308958"/>
              <a:ext cx="238125" cy="201930"/>
            </a:xfrm>
            <a:custGeom>
              <a:avLst/>
              <a:gdLst/>
              <a:ahLst/>
              <a:cxnLst/>
              <a:rect l="l" t="t" r="r" b="b"/>
              <a:pathLst>
                <a:path w="238125" h="201929">
                  <a:moveTo>
                    <a:pt x="237824" y="0"/>
                  </a:moveTo>
                  <a:lnTo>
                    <a:pt x="0" y="18520"/>
                  </a:lnTo>
                  <a:lnTo>
                    <a:pt x="109946" y="201371"/>
                  </a:lnTo>
                  <a:lnTo>
                    <a:pt x="237824" y="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21033" cy="5599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4866" y="5534928"/>
            <a:ext cx="4486275" cy="18002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605"/>
              </a:spcBef>
            </a:pP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Georgia"/>
                <a:cs typeface="Georgia"/>
              </a:rPr>
              <a:t>+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160" dirty="0">
                <a:latin typeface="Arial"/>
                <a:cs typeface="Arial"/>
              </a:rPr>
              <a:t>β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  <a:spcBef>
                <a:spcPts val="1505"/>
              </a:spcBef>
            </a:pP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Georgia"/>
                <a:cs typeface="Georgia"/>
              </a:rPr>
              <a:t>+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+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i="1" spc="-160" dirty="0">
                <a:latin typeface="Arial"/>
                <a:cs typeface="Arial"/>
              </a:rPr>
              <a:t>β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20" dirty="0">
                <a:latin typeface="Arial"/>
                <a:cs typeface="Arial"/>
              </a:rPr>
              <a:t>γ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20"/>
              </a:spcBef>
            </a:pPr>
            <a:r>
              <a:rPr sz="2400" i="1" spc="-3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Georgia"/>
                <a:cs typeface="Georgia"/>
              </a:rPr>
              <a:t>(</a:t>
            </a:r>
            <a:r>
              <a:rPr sz="2400" i="1" spc="-35" dirty="0">
                <a:latin typeface="Times New Roman"/>
                <a:cs typeface="Times New Roman"/>
              </a:rPr>
              <a:t>t</a:t>
            </a:r>
            <a:r>
              <a:rPr sz="2400" i="1" spc="-7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Georgia"/>
                <a:cs typeface="Georgia"/>
              </a:rPr>
              <a:t>+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dt</a:t>
            </a:r>
            <a:r>
              <a:rPr sz="2400" spc="-25" dirty="0">
                <a:latin typeface="Georgia"/>
                <a:cs typeface="Georgia"/>
              </a:rPr>
              <a:t>)</a:t>
            </a:r>
            <a:r>
              <a:rPr sz="2400" spc="80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75" dirty="0">
                <a:latin typeface="Georgia"/>
                <a:cs typeface="Georgia"/>
              </a:rPr>
              <a:t> </a:t>
            </a:r>
            <a:r>
              <a:rPr sz="2400" i="1" spc="-55" dirty="0">
                <a:latin typeface="Times New Roman"/>
                <a:cs typeface="Times New Roman"/>
              </a:rPr>
              <a:t>R</a:t>
            </a:r>
            <a:r>
              <a:rPr sz="2400" spc="-55" dirty="0">
                <a:latin typeface="Georgia"/>
                <a:cs typeface="Georgia"/>
              </a:rPr>
              <a:t>(</a:t>
            </a:r>
            <a:r>
              <a:rPr sz="2400" i="1" spc="-55" dirty="0">
                <a:latin typeface="Times New Roman"/>
                <a:cs typeface="Times New Roman"/>
              </a:rPr>
              <a:t>t</a:t>
            </a:r>
            <a:r>
              <a:rPr sz="2400" spc="-55" dirty="0">
                <a:latin typeface="Georgia"/>
                <a:cs typeface="Georgia"/>
              </a:rPr>
              <a:t>)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+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i="1" spc="-60" dirty="0">
                <a:latin typeface="Arial"/>
                <a:cs typeface="Arial"/>
              </a:rPr>
              <a:t>γ</a:t>
            </a:r>
            <a:r>
              <a:rPr sz="2400" i="1" spc="-60" dirty="0">
                <a:latin typeface="Times New Roman"/>
                <a:cs typeface="Times New Roman"/>
              </a:rPr>
              <a:t>I</a:t>
            </a:r>
            <a:r>
              <a:rPr sz="2400" spc="-60" dirty="0">
                <a:latin typeface="Georgia"/>
                <a:cs typeface="Georgia"/>
              </a:rPr>
              <a:t>(</a:t>
            </a:r>
            <a:r>
              <a:rPr sz="2400" i="1" spc="-6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Georgia"/>
                <a:cs typeface="Georgia"/>
              </a:rPr>
              <a:t>)</a:t>
            </a:r>
            <a:r>
              <a:rPr sz="2400" i="1" spc="-60" dirty="0">
                <a:latin typeface="Times New Roman"/>
                <a:cs typeface="Times New Roman"/>
              </a:rPr>
              <a:t>dt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89158" y="381000"/>
            <a:ext cx="2540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9765" algn="l"/>
              </a:tabLst>
            </a:pPr>
            <a:r>
              <a:rPr sz="2400" b="0" i="1" dirty="0">
                <a:latin typeface="Times New Roman"/>
                <a:cs typeface="Times New Roman"/>
              </a:rPr>
              <a:t>S</a:t>
            </a:r>
            <a:r>
              <a:rPr sz="2400" b="0" spc="-105" dirty="0">
                <a:latin typeface="Georgia"/>
                <a:cs typeface="Georgia"/>
              </a:rPr>
              <a:t>(</a:t>
            </a:r>
            <a:r>
              <a:rPr sz="2400" b="0" i="1" dirty="0">
                <a:latin typeface="Times New Roman"/>
                <a:cs typeface="Times New Roman"/>
              </a:rPr>
              <a:t>t</a:t>
            </a:r>
            <a:r>
              <a:rPr sz="2400" b="0" spc="-105" dirty="0">
                <a:latin typeface="Georgia"/>
                <a:cs typeface="Georgia"/>
              </a:rPr>
              <a:t>)	</a:t>
            </a:r>
            <a:r>
              <a:rPr sz="2400" spc="-10" dirty="0">
                <a:solidFill>
                  <a:srgbClr val="EE220C"/>
                </a:solidFill>
              </a:rPr>
              <a:t>Susceptibles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67619" y="1028547"/>
            <a:ext cx="41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Georgia"/>
                <a:cs typeface="Georgia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1700" y="1066800"/>
            <a:ext cx="119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EE220C"/>
                </a:solidFill>
                <a:latin typeface="Arial"/>
                <a:cs typeface="Arial"/>
              </a:rPr>
              <a:t>Infectés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69143" y="1597660"/>
            <a:ext cx="244475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0" marR="5080" indent="-629285">
              <a:lnSpc>
                <a:spcPct val="114599"/>
              </a:lnSpc>
              <a:spcBef>
                <a:spcPts val="100"/>
              </a:spcBef>
              <a:tabLst>
                <a:tab pos="654050" algn="l"/>
              </a:tabLst>
            </a:pPr>
            <a:r>
              <a:rPr sz="3600" i="1" baseline="-4629" dirty="0">
                <a:latin typeface="Times New Roman"/>
                <a:cs typeface="Times New Roman"/>
              </a:rPr>
              <a:t>R</a:t>
            </a:r>
            <a:r>
              <a:rPr sz="3600" spc="-157" baseline="-4629" dirty="0">
                <a:latin typeface="Georgia"/>
                <a:cs typeface="Georgia"/>
              </a:rPr>
              <a:t>(</a:t>
            </a:r>
            <a:r>
              <a:rPr sz="3600" i="1" baseline="-4629" dirty="0">
                <a:latin typeface="Times New Roman"/>
                <a:cs typeface="Times New Roman"/>
              </a:rPr>
              <a:t>t</a:t>
            </a:r>
            <a:r>
              <a:rPr sz="3600" spc="-157" baseline="-4629" dirty="0">
                <a:latin typeface="Georgia"/>
                <a:cs typeface="Georgia"/>
              </a:rPr>
              <a:t>)		</a:t>
            </a:r>
            <a:r>
              <a:rPr sz="2400" b="1" spc="15" dirty="0">
                <a:solidFill>
                  <a:srgbClr val="EE220C"/>
                </a:solidFill>
                <a:latin typeface="Arial"/>
                <a:cs typeface="Arial"/>
              </a:rPr>
              <a:t>Réfractai</a:t>
            </a:r>
            <a:r>
              <a:rPr sz="2400" b="1" spc="-35" dirty="0">
                <a:solidFill>
                  <a:srgbClr val="EE220C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EE220C"/>
                </a:solidFill>
                <a:latin typeface="Arial"/>
                <a:cs typeface="Arial"/>
              </a:rPr>
              <a:t>es  </a:t>
            </a:r>
            <a:r>
              <a:rPr sz="2400" b="1" spc="5" dirty="0">
                <a:latin typeface="Arial"/>
                <a:cs typeface="Arial"/>
              </a:rPr>
              <a:t>Removed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5380" y="7449007"/>
            <a:ext cx="236156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i="1" spc="-375" dirty="0">
                <a:latin typeface="Arial"/>
                <a:cs typeface="Arial"/>
              </a:rPr>
              <a:t>β</a:t>
            </a:r>
            <a:r>
              <a:rPr sz="5700" i="1" spc="-375" dirty="0">
                <a:latin typeface="Times New Roman"/>
                <a:cs typeface="Times New Roman"/>
              </a:rPr>
              <a:t>S</a:t>
            </a:r>
            <a:r>
              <a:rPr sz="5700" spc="-240" dirty="0">
                <a:latin typeface="Georgia"/>
                <a:cs typeface="Georgia"/>
              </a:rPr>
              <a:t>(</a:t>
            </a:r>
            <a:r>
              <a:rPr sz="5700" i="1" dirty="0">
                <a:latin typeface="Times New Roman"/>
                <a:cs typeface="Times New Roman"/>
              </a:rPr>
              <a:t>t</a:t>
            </a:r>
            <a:r>
              <a:rPr sz="5700" spc="-240" dirty="0">
                <a:latin typeface="Georgia"/>
                <a:cs typeface="Georgia"/>
              </a:rPr>
              <a:t>)</a:t>
            </a:r>
            <a:r>
              <a:rPr sz="5700" i="1" dirty="0">
                <a:latin typeface="Times New Roman"/>
                <a:cs typeface="Times New Roman"/>
              </a:rPr>
              <a:t>I</a:t>
            </a:r>
            <a:r>
              <a:rPr sz="5700" spc="-240" dirty="0">
                <a:latin typeface="Georgia"/>
                <a:cs typeface="Georgia"/>
              </a:rPr>
              <a:t>(</a:t>
            </a:r>
            <a:r>
              <a:rPr sz="5700" i="1" dirty="0">
                <a:latin typeface="Times New Roman"/>
                <a:cs typeface="Times New Roman"/>
              </a:rPr>
              <a:t>t</a:t>
            </a:r>
            <a:r>
              <a:rPr sz="5700" spc="-240" dirty="0">
                <a:latin typeface="Georgia"/>
                <a:cs typeface="Georgia"/>
              </a:rPr>
              <a:t>)</a:t>
            </a:r>
            <a:endParaRPr sz="57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1368" y="7759700"/>
            <a:ext cx="2736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9580" algn="l"/>
              </a:tabLst>
            </a:pPr>
            <a:r>
              <a:rPr sz="2400" b="1" spc="35" dirty="0">
                <a:latin typeface="Arial"/>
                <a:cs typeface="Arial"/>
              </a:rPr>
              <a:t>=	</a:t>
            </a:r>
            <a:r>
              <a:rPr sz="2400" b="1" spc="30" dirty="0">
                <a:latin typeface="Arial"/>
                <a:cs typeface="Arial"/>
              </a:rPr>
              <a:t>Mélange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parfait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1680" y="362408"/>
            <a:ext cx="236156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b="0" i="1" spc="-375" dirty="0">
                <a:latin typeface="Arial"/>
                <a:cs typeface="Arial"/>
              </a:rPr>
              <a:t>β</a:t>
            </a:r>
            <a:r>
              <a:rPr sz="5700" b="0" i="1" spc="-375" dirty="0">
                <a:latin typeface="Times New Roman"/>
                <a:cs typeface="Times New Roman"/>
              </a:rPr>
              <a:t>S</a:t>
            </a:r>
            <a:r>
              <a:rPr sz="5700" b="0" spc="-240" dirty="0">
                <a:latin typeface="Georgia"/>
                <a:cs typeface="Georgia"/>
              </a:rPr>
              <a:t>(</a:t>
            </a:r>
            <a:r>
              <a:rPr sz="5700" b="0" i="1" dirty="0">
                <a:latin typeface="Times New Roman"/>
                <a:cs typeface="Times New Roman"/>
              </a:rPr>
              <a:t>t</a:t>
            </a:r>
            <a:r>
              <a:rPr sz="5700" b="0" spc="-240" dirty="0">
                <a:latin typeface="Georgia"/>
                <a:cs typeface="Georgia"/>
              </a:rPr>
              <a:t>)</a:t>
            </a:r>
            <a:r>
              <a:rPr sz="5700" b="0" i="1" dirty="0">
                <a:latin typeface="Times New Roman"/>
                <a:cs typeface="Times New Roman"/>
              </a:rPr>
              <a:t>I</a:t>
            </a:r>
            <a:r>
              <a:rPr sz="5700" b="0" spc="-240" dirty="0">
                <a:latin typeface="Georgia"/>
                <a:cs typeface="Georgia"/>
              </a:rPr>
              <a:t>(</a:t>
            </a:r>
            <a:r>
              <a:rPr sz="5700" b="0" i="1" dirty="0">
                <a:latin typeface="Times New Roman"/>
                <a:cs typeface="Times New Roman"/>
              </a:rPr>
              <a:t>t</a:t>
            </a:r>
            <a:r>
              <a:rPr sz="5700" b="0" spc="-240" dirty="0">
                <a:latin typeface="Georgia"/>
                <a:cs typeface="Georgia"/>
              </a:rPr>
              <a:t>)</a:t>
            </a:r>
            <a:endParaRPr sz="57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7668" y="673100"/>
            <a:ext cx="2736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9580" algn="l"/>
              </a:tabLst>
            </a:pPr>
            <a:r>
              <a:rPr sz="2400" b="1" spc="35" dirty="0">
                <a:latin typeface="Arial"/>
                <a:cs typeface="Arial"/>
              </a:rPr>
              <a:t>=	</a:t>
            </a:r>
            <a:r>
              <a:rPr sz="2400" b="1" spc="30" dirty="0">
                <a:latin typeface="Arial"/>
                <a:cs typeface="Arial"/>
              </a:rPr>
              <a:t>Mélange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parfait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340" y="369321"/>
            <a:ext cx="3456072" cy="34560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43600" y="2425700"/>
            <a:ext cx="2141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O.K.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chimie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137" y="4785861"/>
            <a:ext cx="5521421" cy="30919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4812" y="4633571"/>
            <a:ext cx="4358430" cy="31818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70400" y="4305300"/>
            <a:ext cx="5426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0" dirty="0">
                <a:solidFill>
                  <a:srgbClr val="EE220C"/>
                </a:solidFill>
                <a:latin typeface="Arial"/>
                <a:cs typeface="Arial"/>
              </a:rPr>
              <a:t>Mais</a:t>
            </a:r>
            <a:r>
              <a:rPr sz="2400" b="1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EE220C"/>
                </a:solidFill>
                <a:latin typeface="Arial"/>
                <a:cs typeface="Arial"/>
              </a:rPr>
              <a:t>pas</a:t>
            </a:r>
            <a:r>
              <a:rPr sz="2400" b="1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EE220C"/>
                </a:solidFill>
                <a:latin typeface="Arial"/>
                <a:cs typeface="Arial"/>
              </a:rPr>
              <a:t>dans</a:t>
            </a:r>
            <a:r>
              <a:rPr sz="2400" b="1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EE220C"/>
                </a:solidFill>
                <a:latin typeface="Arial"/>
                <a:cs typeface="Arial"/>
              </a:rPr>
              <a:t>les</a:t>
            </a:r>
            <a:r>
              <a:rPr sz="2400" b="1" dirty="0">
                <a:solidFill>
                  <a:srgbClr val="EE220C"/>
                </a:solidFill>
                <a:latin typeface="Arial"/>
                <a:cs typeface="Arial"/>
              </a:rPr>
              <a:t> sociétés </a:t>
            </a:r>
            <a:r>
              <a:rPr sz="2400" b="1" spc="-15" dirty="0">
                <a:solidFill>
                  <a:srgbClr val="EE220C"/>
                </a:solidFill>
                <a:latin typeface="Arial"/>
                <a:cs typeface="Arial"/>
              </a:rPr>
              <a:t>humaines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400" y="8089900"/>
            <a:ext cx="4893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Bourgeois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du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XVI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arrondissement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10500" y="8140700"/>
            <a:ext cx="38531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latin typeface="Arial"/>
                <a:cs typeface="Arial"/>
              </a:rPr>
              <a:t>Voyous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rue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Lappe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524000"/>
            <a:ext cx="3345815" cy="1801495"/>
          </a:xfrm>
          <a:custGeom>
            <a:avLst/>
            <a:gdLst/>
            <a:ahLst/>
            <a:cxnLst/>
            <a:rect l="l" t="t" r="r" b="b"/>
            <a:pathLst>
              <a:path w="3345815" h="1801495">
                <a:moveTo>
                  <a:pt x="2855446" y="263803"/>
                </a:moveTo>
                <a:lnTo>
                  <a:pt x="2903213" y="290586"/>
                </a:lnTo>
                <a:lnTo>
                  <a:pt x="2948530" y="318148"/>
                </a:lnTo>
                <a:lnTo>
                  <a:pt x="2991398" y="346447"/>
                </a:lnTo>
                <a:lnTo>
                  <a:pt x="3031816" y="375443"/>
                </a:lnTo>
                <a:lnTo>
                  <a:pt x="3069784" y="405095"/>
                </a:lnTo>
                <a:lnTo>
                  <a:pt x="3105303" y="435361"/>
                </a:lnTo>
                <a:lnTo>
                  <a:pt x="3138373" y="466201"/>
                </a:lnTo>
                <a:lnTo>
                  <a:pt x="3168992" y="497574"/>
                </a:lnTo>
                <a:lnTo>
                  <a:pt x="3197163" y="529438"/>
                </a:lnTo>
                <a:lnTo>
                  <a:pt x="3222883" y="561754"/>
                </a:lnTo>
                <a:lnTo>
                  <a:pt x="3246154" y="594478"/>
                </a:lnTo>
                <a:lnTo>
                  <a:pt x="3266976" y="627572"/>
                </a:lnTo>
                <a:lnTo>
                  <a:pt x="3285348" y="660994"/>
                </a:lnTo>
                <a:lnTo>
                  <a:pt x="3314743" y="728656"/>
                </a:lnTo>
                <a:lnTo>
                  <a:pt x="3334339" y="797138"/>
                </a:lnTo>
                <a:lnTo>
                  <a:pt x="3344138" y="866112"/>
                </a:lnTo>
                <a:lnTo>
                  <a:pt x="3345362" y="900681"/>
                </a:lnTo>
                <a:lnTo>
                  <a:pt x="3344138" y="935250"/>
                </a:lnTo>
                <a:lnTo>
                  <a:pt x="3334339" y="1004223"/>
                </a:lnTo>
                <a:lnTo>
                  <a:pt x="3314743" y="1072705"/>
                </a:lnTo>
                <a:lnTo>
                  <a:pt x="3285348" y="1140368"/>
                </a:lnTo>
                <a:lnTo>
                  <a:pt x="3266976" y="1173789"/>
                </a:lnTo>
                <a:lnTo>
                  <a:pt x="3246154" y="1206883"/>
                </a:lnTo>
                <a:lnTo>
                  <a:pt x="3222883" y="1239608"/>
                </a:lnTo>
                <a:lnTo>
                  <a:pt x="3197163" y="1271923"/>
                </a:lnTo>
                <a:lnTo>
                  <a:pt x="3168992" y="1303787"/>
                </a:lnTo>
                <a:lnTo>
                  <a:pt x="3138373" y="1335160"/>
                </a:lnTo>
                <a:lnTo>
                  <a:pt x="3105303" y="1366000"/>
                </a:lnTo>
                <a:lnTo>
                  <a:pt x="3069784" y="1396266"/>
                </a:lnTo>
                <a:lnTo>
                  <a:pt x="3031816" y="1425918"/>
                </a:lnTo>
                <a:lnTo>
                  <a:pt x="2991398" y="1454914"/>
                </a:lnTo>
                <a:lnTo>
                  <a:pt x="2948530" y="1483213"/>
                </a:lnTo>
                <a:lnTo>
                  <a:pt x="2903213" y="1510775"/>
                </a:lnTo>
                <a:lnTo>
                  <a:pt x="2855446" y="1537558"/>
                </a:lnTo>
                <a:lnTo>
                  <a:pt x="2815772" y="1558240"/>
                </a:lnTo>
                <a:lnTo>
                  <a:pt x="2775163" y="1578078"/>
                </a:lnTo>
                <a:lnTo>
                  <a:pt x="2733658" y="1597072"/>
                </a:lnTo>
                <a:lnTo>
                  <a:pt x="2691295" y="1615222"/>
                </a:lnTo>
                <a:lnTo>
                  <a:pt x="2648115" y="1632527"/>
                </a:lnTo>
                <a:lnTo>
                  <a:pt x="2604155" y="1648989"/>
                </a:lnTo>
                <a:lnTo>
                  <a:pt x="2559455" y="1664606"/>
                </a:lnTo>
                <a:lnTo>
                  <a:pt x="2514054" y="1679379"/>
                </a:lnTo>
                <a:lnTo>
                  <a:pt x="2467990" y="1693308"/>
                </a:lnTo>
                <a:lnTo>
                  <a:pt x="2421303" y="1706392"/>
                </a:lnTo>
                <a:lnTo>
                  <a:pt x="2374031" y="1718633"/>
                </a:lnTo>
                <a:lnTo>
                  <a:pt x="2326214" y="1730029"/>
                </a:lnTo>
                <a:lnTo>
                  <a:pt x="2277890" y="1740581"/>
                </a:lnTo>
                <a:lnTo>
                  <a:pt x="2229099" y="1750289"/>
                </a:lnTo>
                <a:lnTo>
                  <a:pt x="2179879" y="1759153"/>
                </a:lnTo>
                <a:lnTo>
                  <a:pt x="2130270" y="1767173"/>
                </a:lnTo>
                <a:lnTo>
                  <a:pt x="2080310" y="1774348"/>
                </a:lnTo>
                <a:lnTo>
                  <a:pt x="2030038" y="1780679"/>
                </a:lnTo>
                <a:lnTo>
                  <a:pt x="1979494" y="1786166"/>
                </a:lnTo>
                <a:lnTo>
                  <a:pt x="1928715" y="1790809"/>
                </a:lnTo>
                <a:lnTo>
                  <a:pt x="1877742" y="1794608"/>
                </a:lnTo>
                <a:lnTo>
                  <a:pt x="1826613" y="1797563"/>
                </a:lnTo>
                <a:lnTo>
                  <a:pt x="1775367" y="1799673"/>
                </a:lnTo>
                <a:lnTo>
                  <a:pt x="1724044" y="1800939"/>
                </a:lnTo>
                <a:lnTo>
                  <a:pt x="1672681" y="1801361"/>
                </a:lnTo>
                <a:lnTo>
                  <a:pt x="1621318" y="1800939"/>
                </a:lnTo>
                <a:lnTo>
                  <a:pt x="1569995" y="1799673"/>
                </a:lnTo>
                <a:lnTo>
                  <a:pt x="1518749" y="1797563"/>
                </a:lnTo>
                <a:lnTo>
                  <a:pt x="1467620" y="1794608"/>
                </a:lnTo>
                <a:lnTo>
                  <a:pt x="1416647" y="1790809"/>
                </a:lnTo>
                <a:lnTo>
                  <a:pt x="1365869" y="1786166"/>
                </a:lnTo>
                <a:lnTo>
                  <a:pt x="1315324" y="1780679"/>
                </a:lnTo>
                <a:lnTo>
                  <a:pt x="1265052" y="1774348"/>
                </a:lnTo>
                <a:lnTo>
                  <a:pt x="1215092" y="1767173"/>
                </a:lnTo>
                <a:lnTo>
                  <a:pt x="1165483" y="1759153"/>
                </a:lnTo>
                <a:lnTo>
                  <a:pt x="1116263" y="1750289"/>
                </a:lnTo>
                <a:lnTo>
                  <a:pt x="1067472" y="1740581"/>
                </a:lnTo>
                <a:lnTo>
                  <a:pt x="1019148" y="1730029"/>
                </a:lnTo>
                <a:lnTo>
                  <a:pt x="971331" y="1718633"/>
                </a:lnTo>
                <a:lnTo>
                  <a:pt x="924060" y="1706392"/>
                </a:lnTo>
                <a:lnTo>
                  <a:pt x="877373" y="1693308"/>
                </a:lnTo>
                <a:lnTo>
                  <a:pt x="831309" y="1679379"/>
                </a:lnTo>
                <a:lnTo>
                  <a:pt x="785907" y="1664606"/>
                </a:lnTo>
                <a:lnTo>
                  <a:pt x="741207" y="1648989"/>
                </a:lnTo>
                <a:lnTo>
                  <a:pt x="697248" y="1632527"/>
                </a:lnTo>
                <a:lnTo>
                  <a:pt x="654067" y="1615222"/>
                </a:lnTo>
                <a:lnTo>
                  <a:pt x="611705" y="1597072"/>
                </a:lnTo>
                <a:lnTo>
                  <a:pt x="570200" y="1578078"/>
                </a:lnTo>
                <a:lnTo>
                  <a:pt x="529591" y="1558240"/>
                </a:lnTo>
                <a:lnTo>
                  <a:pt x="489917" y="1537558"/>
                </a:lnTo>
                <a:lnTo>
                  <a:pt x="442150" y="1510775"/>
                </a:lnTo>
                <a:lnTo>
                  <a:pt x="396832" y="1483213"/>
                </a:lnTo>
                <a:lnTo>
                  <a:pt x="353965" y="1454914"/>
                </a:lnTo>
                <a:lnTo>
                  <a:pt x="313546" y="1425918"/>
                </a:lnTo>
                <a:lnTo>
                  <a:pt x="275578" y="1396266"/>
                </a:lnTo>
                <a:lnTo>
                  <a:pt x="240059" y="1366000"/>
                </a:lnTo>
                <a:lnTo>
                  <a:pt x="206989" y="1335160"/>
                </a:lnTo>
                <a:lnTo>
                  <a:pt x="176370" y="1303787"/>
                </a:lnTo>
                <a:lnTo>
                  <a:pt x="148199" y="1271923"/>
                </a:lnTo>
                <a:lnTo>
                  <a:pt x="122479" y="1239608"/>
                </a:lnTo>
                <a:lnTo>
                  <a:pt x="99208" y="1206883"/>
                </a:lnTo>
                <a:lnTo>
                  <a:pt x="78386" y="1173789"/>
                </a:lnTo>
                <a:lnTo>
                  <a:pt x="60014" y="1140368"/>
                </a:lnTo>
                <a:lnTo>
                  <a:pt x="30619" y="1072705"/>
                </a:lnTo>
                <a:lnTo>
                  <a:pt x="11023" y="1004223"/>
                </a:lnTo>
                <a:lnTo>
                  <a:pt x="1224" y="935250"/>
                </a:lnTo>
                <a:lnTo>
                  <a:pt x="0" y="900681"/>
                </a:lnTo>
                <a:lnTo>
                  <a:pt x="1224" y="866112"/>
                </a:lnTo>
                <a:lnTo>
                  <a:pt x="11023" y="797138"/>
                </a:lnTo>
                <a:lnTo>
                  <a:pt x="30619" y="728656"/>
                </a:lnTo>
                <a:lnTo>
                  <a:pt x="60014" y="660994"/>
                </a:lnTo>
                <a:lnTo>
                  <a:pt x="78386" y="627572"/>
                </a:lnTo>
                <a:lnTo>
                  <a:pt x="99208" y="594478"/>
                </a:lnTo>
                <a:lnTo>
                  <a:pt x="122479" y="561754"/>
                </a:lnTo>
                <a:lnTo>
                  <a:pt x="148199" y="529438"/>
                </a:lnTo>
                <a:lnTo>
                  <a:pt x="176370" y="497574"/>
                </a:lnTo>
                <a:lnTo>
                  <a:pt x="206989" y="466201"/>
                </a:lnTo>
                <a:lnTo>
                  <a:pt x="240059" y="435361"/>
                </a:lnTo>
                <a:lnTo>
                  <a:pt x="275578" y="405095"/>
                </a:lnTo>
                <a:lnTo>
                  <a:pt x="313546" y="375443"/>
                </a:lnTo>
                <a:lnTo>
                  <a:pt x="353965" y="346447"/>
                </a:lnTo>
                <a:lnTo>
                  <a:pt x="396832" y="318148"/>
                </a:lnTo>
                <a:lnTo>
                  <a:pt x="442150" y="290586"/>
                </a:lnTo>
                <a:lnTo>
                  <a:pt x="489917" y="263803"/>
                </a:lnTo>
                <a:lnTo>
                  <a:pt x="529591" y="243121"/>
                </a:lnTo>
                <a:lnTo>
                  <a:pt x="570200" y="223283"/>
                </a:lnTo>
                <a:lnTo>
                  <a:pt x="611705" y="204289"/>
                </a:lnTo>
                <a:lnTo>
                  <a:pt x="654067" y="186139"/>
                </a:lnTo>
                <a:lnTo>
                  <a:pt x="697248" y="168834"/>
                </a:lnTo>
                <a:lnTo>
                  <a:pt x="741207" y="152372"/>
                </a:lnTo>
                <a:lnTo>
                  <a:pt x="785907" y="136755"/>
                </a:lnTo>
                <a:lnTo>
                  <a:pt x="831309" y="121982"/>
                </a:lnTo>
                <a:lnTo>
                  <a:pt x="877373" y="108053"/>
                </a:lnTo>
                <a:lnTo>
                  <a:pt x="924060" y="94969"/>
                </a:lnTo>
                <a:lnTo>
                  <a:pt x="971331" y="82728"/>
                </a:lnTo>
                <a:lnTo>
                  <a:pt x="1019148" y="71332"/>
                </a:lnTo>
                <a:lnTo>
                  <a:pt x="1067472" y="60780"/>
                </a:lnTo>
                <a:lnTo>
                  <a:pt x="1116263" y="51072"/>
                </a:lnTo>
                <a:lnTo>
                  <a:pt x="1165483" y="42208"/>
                </a:lnTo>
                <a:lnTo>
                  <a:pt x="1215092" y="34188"/>
                </a:lnTo>
                <a:lnTo>
                  <a:pt x="1265052" y="27013"/>
                </a:lnTo>
                <a:lnTo>
                  <a:pt x="1315324" y="20682"/>
                </a:lnTo>
                <a:lnTo>
                  <a:pt x="1365869" y="15195"/>
                </a:lnTo>
                <a:lnTo>
                  <a:pt x="1416647" y="10552"/>
                </a:lnTo>
                <a:lnTo>
                  <a:pt x="1467620" y="6753"/>
                </a:lnTo>
                <a:lnTo>
                  <a:pt x="1518749" y="3798"/>
                </a:lnTo>
                <a:lnTo>
                  <a:pt x="1569995" y="1688"/>
                </a:lnTo>
                <a:lnTo>
                  <a:pt x="1621318" y="422"/>
                </a:lnTo>
                <a:lnTo>
                  <a:pt x="1672681" y="0"/>
                </a:lnTo>
                <a:lnTo>
                  <a:pt x="1724044" y="422"/>
                </a:lnTo>
                <a:lnTo>
                  <a:pt x="1775367" y="1688"/>
                </a:lnTo>
                <a:lnTo>
                  <a:pt x="1826613" y="3798"/>
                </a:lnTo>
                <a:lnTo>
                  <a:pt x="1877742" y="6753"/>
                </a:lnTo>
                <a:lnTo>
                  <a:pt x="1928715" y="10552"/>
                </a:lnTo>
                <a:lnTo>
                  <a:pt x="1979494" y="15195"/>
                </a:lnTo>
                <a:lnTo>
                  <a:pt x="2030038" y="20682"/>
                </a:lnTo>
                <a:lnTo>
                  <a:pt x="2080310" y="27013"/>
                </a:lnTo>
                <a:lnTo>
                  <a:pt x="2130270" y="34188"/>
                </a:lnTo>
                <a:lnTo>
                  <a:pt x="2179879" y="42208"/>
                </a:lnTo>
                <a:lnTo>
                  <a:pt x="2229099" y="51072"/>
                </a:lnTo>
                <a:lnTo>
                  <a:pt x="2277890" y="60780"/>
                </a:lnTo>
                <a:lnTo>
                  <a:pt x="2326214" y="71332"/>
                </a:lnTo>
                <a:lnTo>
                  <a:pt x="2374031" y="82728"/>
                </a:lnTo>
                <a:lnTo>
                  <a:pt x="2421303" y="94969"/>
                </a:lnTo>
                <a:lnTo>
                  <a:pt x="2467990" y="108053"/>
                </a:lnTo>
                <a:lnTo>
                  <a:pt x="2514054" y="121982"/>
                </a:lnTo>
                <a:lnTo>
                  <a:pt x="2559455" y="136755"/>
                </a:lnTo>
                <a:lnTo>
                  <a:pt x="2604155" y="152372"/>
                </a:lnTo>
                <a:lnTo>
                  <a:pt x="2648115" y="168834"/>
                </a:lnTo>
                <a:lnTo>
                  <a:pt x="2691295" y="186139"/>
                </a:lnTo>
                <a:lnTo>
                  <a:pt x="2733658" y="204289"/>
                </a:lnTo>
                <a:lnTo>
                  <a:pt x="2775163" y="223283"/>
                </a:lnTo>
                <a:lnTo>
                  <a:pt x="2815772" y="243121"/>
                </a:lnTo>
                <a:lnTo>
                  <a:pt x="2855446" y="263803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9100" y="1473200"/>
            <a:ext cx="3345815" cy="1801495"/>
          </a:xfrm>
          <a:custGeom>
            <a:avLst/>
            <a:gdLst/>
            <a:ahLst/>
            <a:cxnLst/>
            <a:rect l="l" t="t" r="r" b="b"/>
            <a:pathLst>
              <a:path w="3345815" h="1801495">
                <a:moveTo>
                  <a:pt x="2855446" y="263803"/>
                </a:moveTo>
                <a:lnTo>
                  <a:pt x="2903213" y="290586"/>
                </a:lnTo>
                <a:lnTo>
                  <a:pt x="2948530" y="318148"/>
                </a:lnTo>
                <a:lnTo>
                  <a:pt x="2991398" y="346447"/>
                </a:lnTo>
                <a:lnTo>
                  <a:pt x="3031816" y="375443"/>
                </a:lnTo>
                <a:lnTo>
                  <a:pt x="3069784" y="405095"/>
                </a:lnTo>
                <a:lnTo>
                  <a:pt x="3105303" y="435361"/>
                </a:lnTo>
                <a:lnTo>
                  <a:pt x="3138373" y="466201"/>
                </a:lnTo>
                <a:lnTo>
                  <a:pt x="3168992" y="497574"/>
                </a:lnTo>
                <a:lnTo>
                  <a:pt x="3197163" y="529438"/>
                </a:lnTo>
                <a:lnTo>
                  <a:pt x="3222883" y="561754"/>
                </a:lnTo>
                <a:lnTo>
                  <a:pt x="3246154" y="594478"/>
                </a:lnTo>
                <a:lnTo>
                  <a:pt x="3266976" y="627572"/>
                </a:lnTo>
                <a:lnTo>
                  <a:pt x="3285348" y="660994"/>
                </a:lnTo>
                <a:lnTo>
                  <a:pt x="3314743" y="728656"/>
                </a:lnTo>
                <a:lnTo>
                  <a:pt x="3334339" y="797138"/>
                </a:lnTo>
                <a:lnTo>
                  <a:pt x="3344138" y="866112"/>
                </a:lnTo>
                <a:lnTo>
                  <a:pt x="3345362" y="900681"/>
                </a:lnTo>
                <a:lnTo>
                  <a:pt x="3344138" y="935250"/>
                </a:lnTo>
                <a:lnTo>
                  <a:pt x="3334339" y="1004223"/>
                </a:lnTo>
                <a:lnTo>
                  <a:pt x="3314743" y="1072705"/>
                </a:lnTo>
                <a:lnTo>
                  <a:pt x="3285348" y="1140368"/>
                </a:lnTo>
                <a:lnTo>
                  <a:pt x="3266976" y="1173789"/>
                </a:lnTo>
                <a:lnTo>
                  <a:pt x="3246154" y="1206883"/>
                </a:lnTo>
                <a:lnTo>
                  <a:pt x="3222883" y="1239608"/>
                </a:lnTo>
                <a:lnTo>
                  <a:pt x="3197163" y="1271923"/>
                </a:lnTo>
                <a:lnTo>
                  <a:pt x="3168992" y="1303787"/>
                </a:lnTo>
                <a:lnTo>
                  <a:pt x="3138373" y="1335160"/>
                </a:lnTo>
                <a:lnTo>
                  <a:pt x="3105303" y="1366000"/>
                </a:lnTo>
                <a:lnTo>
                  <a:pt x="3069784" y="1396266"/>
                </a:lnTo>
                <a:lnTo>
                  <a:pt x="3031816" y="1425918"/>
                </a:lnTo>
                <a:lnTo>
                  <a:pt x="2991398" y="1454914"/>
                </a:lnTo>
                <a:lnTo>
                  <a:pt x="2948530" y="1483213"/>
                </a:lnTo>
                <a:lnTo>
                  <a:pt x="2903213" y="1510775"/>
                </a:lnTo>
                <a:lnTo>
                  <a:pt x="2855446" y="1537558"/>
                </a:lnTo>
                <a:lnTo>
                  <a:pt x="2815772" y="1558240"/>
                </a:lnTo>
                <a:lnTo>
                  <a:pt x="2775163" y="1578078"/>
                </a:lnTo>
                <a:lnTo>
                  <a:pt x="2733658" y="1597072"/>
                </a:lnTo>
                <a:lnTo>
                  <a:pt x="2691295" y="1615222"/>
                </a:lnTo>
                <a:lnTo>
                  <a:pt x="2648115" y="1632527"/>
                </a:lnTo>
                <a:lnTo>
                  <a:pt x="2604155" y="1648989"/>
                </a:lnTo>
                <a:lnTo>
                  <a:pt x="2559455" y="1664606"/>
                </a:lnTo>
                <a:lnTo>
                  <a:pt x="2514054" y="1679379"/>
                </a:lnTo>
                <a:lnTo>
                  <a:pt x="2467990" y="1693308"/>
                </a:lnTo>
                <a:lnTo>
                  <a:pt x="2421303" y="1706392"/>
                </a:lnTo>
                <a:lnTo>
                  <a:pt x="2374031" y="1718633"/>
                </a:lnTo>
                <a:lnTo>
                  <a:pt x="2326214" y="1730029"/>
                </a:lnTo>
                <a:lnTo>
                  <a:pt x="2277890" y="1740581"/>
                </a:lnTo>
                <a:lnTo>
                  <a:pt x="2229099" y="1750289"/>
                </a:lnTo>
                <a:lnTo>
                  <a:pt x="2179879" y="1759153"/>
                </a:lnTo>
                <a:lnTo>
                  <a:pt x="2130270" y="1767173"/>
                </a:lnTo>
                <a:lnTo>
                  <a:pt x="2080310" y="1774348"/>
                </a:lnTo>
                <a:lnTo>
                  <a:pt x="2030038" y="1780679"/>
                </a:lnTo>
                <a:lnTo>
                  <a:pt x="1979494" y="1786166"/>
                </a:lnTo>
                <a:lnTo>
                  <a:pt x="1928715" y="1790809"/>
                </a:lnTo>
                <a:lnTo>
                  <a:pt x="1877742" y="1794608"/>
                </a:lnTo>
                <a:lnTo>
                  <a:pt x="1826613" y="1797563"/>
                </a:lnTo>
                <a:lnTo>
                  <a:pt x="1775367" y="1799673"/>
                </a:lnTo>
                <a:lnTo>
                  <a:pt x="1724044" y="1800939"/>
                </a:lnTo>
                <a:lnTo>
                  <a:pt x="1672681" y="1801361"/>
                </a:lnTo>
                <a:lnTo>
                  <a:pt x="1621318" y="1800939"/>
                </a:lnTo>
                <a:lnTo>
                  <a:pt x="1569995" y="1799673"/>
                </a:lnTo>
                <a:lnTo>
                  <a:pt x="1518749" y="1797563"/>
                </a:lnTo>
                <a:lnTo>
                  <a:pt x="1467620" y="1794608"/>
                </a:lnTo>
                <a:lnTo>
                  <a:pt x="1416647" y="1790809"/>
                </a:lnTo>
                <a:lnTo>
                  <a:pt x="1365869" y="1786166"/>
                </a:lnTo>
                <a:lnTo>
                  <a:pt x="1315324" y="1780679"/>
                </a:lnTo>
                <a:lnTo>
                  <a:pt x="1265052" y="1774348"/>
                </a:lnTo>
                <a:lnTo>
                  <a:pt x="1215092" y="1767173"/>
                </a:lnTo>
                <a:lnTo>
                  <a:pt x="1165483" y="1759153"/>
                </a:lnTo>
                <a:lnTo>
                  <a:pt x="1116263" y="1750289"/>
                </a:lnTo>
                <a:lnTo>
                  <a:pt x="1067472" y="1740581"/>
                </a:lnTo>
                <a:lnTo>
                  <a:pt x="1019148" y="1730029"/>
                </a:lnTo>
                <a:lnTo>
                  <a:pt x="971331" y="1718633"/>
                </a:lnTo>
                <a:lnTo>
                  <a:pt x="924060" y="1706392"/>
                </a:lnTo>
                <a:lnTo>
                  <a:pt x="877373" y="1693308"/>
                </a:lnTo>
                <a:lnTo>
                  <a:pt x="831309" y="1679379"/>
                </a:lnTo>
                <a:lnTo>
                  <a:pt x="785907" y="1664606"/>
                </a:lnTo>
                <a:lnTo>
                  <a:pt x="741207" y="1648989"/>
                </a:lnTo>
                <a:lnTo>
                  <a:pt x="697248" y="1632527"/>
                </a:lnTo>
                <a:lnTo>
                  <a:pt x="654067" y="1615222"/>
                </a:lnTo>
                <a:lnTo>
                  <a:pt x="611705" y="1597072"/>
                </a:lnTo>
                <a:lnTo>
                  <a:pt x="570200" y="1578078"/>
                </a:lnTo>
                <a:lnTo>
                  <a:pt x="529591" y="1558240"/>
                </a:lnTo>
                <a:lnTo>
                  <a:pt x="489917" y="1537558"/>
                </a:lnTo>
                <a:lnTo>
                  <a:pt x="442150" y="1510775"/>
                </a:lnTo>
                <a:lnTo>
                  <a:pt x="396832" y="1483213"/>
                </a:lnTo>
                <a:lnTo>
                  <a:pt x="353965" y="1454914"/>
                </a:lnTo>
                <a:lnTo>
                  <a:pt x="313546" y="1425918"/>
                </a:lnTo>
                <a:lnTo>
                  <a:pt x="275578" y="1396266"/>
                </a:lnTo>
                <a:lnTo>
                  <a:pt x="240059" y="1366000"/>
                </a:lnTo>
                <a:lnTo>
                  <a:pt x="206989" y="1335160"/>
                </a:lnTo>
                <a:lnTo>
                  <a:pt x="176370" y="1303787"/>
                </a:lnTo>
                <a:lnTo>
                  <a:pt x="148199" y="1271923"/>
                </a:lnTo>
                <a:lnTo>
                  <a:pt x="122479" y="1239608"/>
                </a:lnTo>
                <a:lnTo>
                  <a:pt x="99208" y="1206883"/>
                </a:lnTo>
                <a:lnTo>
                  <a:pt x="78386" y="1173789"/>
                </a:lnTo>
                <a:lnTo>
                  <a:pt x="60014" y="1140368"/>
                </a:lnTo>
                <a:lnTo>
                  <a:pt x="30619" y="1072705"/>
                </a:lnTo>
                <a:lnTo>
                  <a:pt x="11023" y="1004223"/>
                </a:lnTo>
                <a:lnTo>
                  <a:pt x="1224" y="935250"/>
                </a:lnTo>
                <a:lnTo>
                  <a:pt x="0" y="900681"/>
                </a:lnTo>
                <a:lnTo>
                  <a:pt x="1224" y="866112"/>
                </a:lnTo>
                <a:lnTo>
                  <a:pt x="11023" y="797138"/>
                </a:lnTo>
                <a:lnTo>
                  <a:pt x="30619" y="728656"/>
                </a:lnTo>
                <a:lnTo>
                  <a:pt x="60014" y="660994"/>
                </a:lnTo>
                <a:lnTo>
                  <a:pt x="78386" y="627572"/>
                </a:lnTo>
                <a:lnTo>
                  <a:pt x="99208" y="594478"/>
                </a:lnTo>
                <a:lnTo>
                  <a:pt x="122479" y="561754"/>
                </a:lnTo>
                <a:lnTo>
                  <a:pt x="148199" y="529438"/>
                </a:lnTo>
                <a:lnTo>
                  <a:pt x="176370" y="497574"/>
                </a:lnTo>
                <a:lnTo>
                  <a:pt x="206989" y="466201"/>
                </a:lnTo>
                <a:lnTo>
                  <a:pt x="240059" y="435361"/>
                </a:lnTo>
                <a:lnTo>
                  <a:pt x="275578" y="405095"/>
                </a:lnTo>
                <a:lnTo>
                  <a:pt x="313546" y="375443"/>
                </a:lnTo>
                <a:lnTo>
                  <a:pt x="353965" y="346447"/>
                </a:lnTo>
                <a:lnTo>
                  <a:pt x="396832" y="318148"/>
                </a:lnTo>
                <a:lnTo>
                  <a:pt x="442150" y="290586"/>
                </a:lnTo>
                <a:lnTo>
                  <a:pt x="489917" y="263803"/>
                </a:lnTo>
                <a:lnTo>
                  <a:pt x="529591" y="243121"/>
                </a:lnTo>
                <a:lnTo>
                  <a:pt x="570200" y="223283"/>
                </a:lnTo>
                <a:lnTo>
                  <a:pt x="611705" y="204289"/>
                </a:lnTo>
                <a:lnTo>
                  <a:pt x="654067" y="186139"/>
                </a:lnTo>
                <a:lnTo>
                  <a:pt x="697248" y="168834"/>
                </a:lnTo>
                <a:lnTo>
                  <a:pt x="741207" y="152372"/>
                </a:lnTo>
                <a:lnTo>
                  <a:pt x="785907" y="136755"/>
                </a:lnTo>
                <a:lnTo>
                  <a:pt x="831309" y="121982"/>
                </a:lnTo>
                <a:lnTo>
                  <a:pt x="877373" y="108053"/>
                </a:lnTo>
                <a:lnTo>
                  <a:pt x="924060" y="94969"/>
                </a:lnTo>
                <a:lnTo>
                  <a:pt x="971331" y="82728"/>
                </a:lnTo>
                <a:lnTo>
                  <a:pt x="1019148" y="71332"/>
                </a:lnTo>
                <a:lnTo>
                  <a:pt x="1067472" y="60780"/>
                </a:lnTo>
                <a:lnTo>
                  <a:pt x="1116263" y="51072"/>
                </a:lnTo>
                <a:lnTo>
                  <a:pt x="1165483" y="42208"/>
                </a:lnTo>
                <a:lnTo>
                  <a:pt x="1215092" y="34188"/>
                </a:lnTo>
                <a:lnTo>
                  <a:pt x="1265052" y="27013"/>
                </a:lnTo>
                <a:lnTo>
                  <a:pt x="1315324" y="20682"/>
                </a:lnTo>
                <a:lnTo>
                  <a:pt x="1365869" y="15195"/>
                </a:lnTo>
                <a:lnTo>
                  <a:pt x="1416647" y="10552"/>
                </a:lnTo>
                <a:lnTo>
                  <a:pt x="1467620" y="6753"/>
                </a:lnTo>
                <a:lnTo>
                  <a:pt x="1518749" y="3798"/>
                </a:lnTo>
                <a:lnTo>
                  <a:pt x="1569995" y="1688"/>
                </a:lnTo>
                <a:lnTo>
                  <a:pt x="1621318" y="422"/>
                </a:lnTo>
                <a:lnTo>
                  <a:pt x="1672681" y="0"/>
                </a:lnTo>
                <a:lnTo>
                  <a:pt x="1724044" y="422"/>
                </a:lnTo>
                <a:lnTo>
                  <a:pt x="1775367" y="1688"/>
                </a:lnTo>
                <a:lnTo>
                  <a:pt x="1826613" y="3798"/>
                </a:lnTo>
                <a:lnTo>
                  <a:pt x="1877742" y="6753"/>
                </a:lnTo>
                <a:lnTo>
                  <a:pt x="1928715" y="10552"/>
                </a:lnTo>
                <a:lnTo>
                  <a:pt x="1979494" y="15195"/>
                </a:lnTo>
                <a:lnTo>
                  <a:pt x="2030038" y="20682"/>
                </a:lnTo>
                <a:lnTo>
                  <a:pt x="2080310" y="27013"/>
                </a:lnTo>
                <a:lnTo>
                  <a:pt x="2130270" y="34188"/>
                </a:lnTo>
                <a:lnTo>
                  <a:pt x="2179879" y="42208"/>
                </a:lnTo>
                <a:lnTo>
                  <a:pt x="2229099" y="51072"/>
                </a:lnTo>
                <a:lnTo>
                  <a:pt x="2277890" y="60780"/>
                </a:lnTo>
                <a:lnTo>
                  <a:pt x="2326214" y="71332"/>
                </a:lnTo>
                <a:lnTo>
                  <a:pt x="2374031" y="82728"/>
                </a:lnTo>
                <a:lnTo>
                  <a:pt x="2421303" y="94969"/>
                </a:lnTo>
                <a:lnTo>
                  <a:pt x="2467990" y="108053"/>
                </a:lnTo>
                <a:lnTo>
                  <a:pt x="2514054" y="121982"/>
                </a:lnTo>
                <a:lnTo>
                  <a:pt x="2559455" y="136755"/>
                </a:lnTo>
                <a:lnTo>
                  <a:pt x="2604155" y="152372"/>
                </a:lnTo>
                <a:lnTo>
                  <a:pt x="2648115" y="168834"/>
                </a:lnTo>
                <a:lnTo>
                  <a:pt x="2691295" y="186139"/>
                </a:lnTo>
                <a:lnTo>
                  <a:pt x="2733658" y="204289"/>
                </a:lnTo>
                <a:lnTo>
                  <a:pt x="2775163" y="223283"/>
                </a:lnTo>
                <a:lnTo>
                  <a:pt x="2815772" y="243121"/>
                </a:lnTo>
                <a:lnTo>
                  <a:pt x="2855446" y="263803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2436" y="2032050"/>
            <a:ext cx="978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15" dirty="0">
                <a:latin typeface="Times New Roman"/>
                <a:cs typeface="Times New Roman"/>
              </a:rPr>
              <a:t>S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r>
              <a:rPr sz="2550" spc="330" baseline="-19607" dirty="0">
                <a:latin typeface="Georgia"/>
                <a:cs typeface="Georgia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I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r>
              <a:rPr sz="2550" spc="337" baseline="-19607" dirty="0">
                <a:latin typeface="Georgia"/>
                <a:cs typeface="Georgia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R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8237" y="2019350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95" dirty="0">
                <a:latin typeface="Times New Roman"/>
                <a:cs typeface="Times New Roman"/>
              </a:rPr>
              <a:t>S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r>
              <a:rPr sz="2550" spc="442" baseline="-19607" dirty="0">
                <a:latin typeface="Georgia"/>
                <a:cs typeface="Georgia"/>
              </a:rPr>
              <a:t> </a:t>
            </a:r>
            <a:r>
              <a:rPr sz="2400" i="1" spc="-95" dirty="0">
                <a:latin typeface="Times New Roman"/>
                <a:cs typeface="Times New Roman"/>
              </a:rPr>
              <a:t>I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r>
              <a:rPr sz="2550" spc="465" baseline="-19607" dirty="0">
                <a:latin typeface="Georgia"/>
                <a:cs typeface="Georgia"/>
              </a:rPr>
              <a:t> </a:t>
            </a:r>
            <a:r>
              <a:rPr sz="2400" i="1" spc="-95" dirty="0">
                <a:latin typeface="Times New Roman"/>
                <a:cs typeface="Times New Roman"/>
              </a:rPr>
              <a:t>R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4557" y="4795832"/>
            <a:ext cx="472440" cy="20320"/>
          </a:xfrm>
          <a:custGeom>
            <a:avLst/>
            <a:gdLst/>
            <a:ahLst/>
            <a:cxnLst/>
            <a:rect l="l" t="t" r="r" b="b"/>
            <a:pathLst>
              <a:path w="472440" h="20320">
                <a:moveTo>
                  <a:pt x="472424" y="0"/>
                </a:moveTo>
                <a:lnTo>
                  <a:pt x="0" y="0"/>
                </a:lnTo>
                <a:lnTo>
                  <a:pt x="0" y="20116"/>
                </a:lnTo>
                <a:lnTo>
                  <a:pt x="472424" y="20116"/>
                </a:lnTo>
                <a:lnTo>
                  <a:pt x="4724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6937" y="4565504"/>
            <a:ext cx="188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79755" algn="l"/>
              </a:tabLst>
            </a:pPr>
            <a:r>
              <a:rPr sz="3600" i="1" spc="104" baseline="40509" dirty="0">
                <a:latin typeface="Times New Roman"/>
                <a:cs typeface="Times New Roman"/>
              </a:rPr>
              <a:t>d</a:t>
            </a:r>
            <a:r>
              <a:rPr sz="3600" i="1" spc="-127" baseline="40509" dirty="0">
                <a:latin typeface="Times New Roman"/>
                <a:cs typeface="Times New Roman"/>
              </a:rPr>
              <a:t>S</a:t>
            </a:r>
            <a:r>
              <a:rPr sz="2550" spc="179" baseline="37581" dirty="0">
                <a:latin typeface="Georgia"/>
                <a:cs typeface="Georgia"/>
              </a:rPr>
              <a:t>1</a:t>
            </a:r>
            <a:r>
              <a:rPr sz="2550" baseline="37581" dirty="0">
                <a:latin typeface="Georgia"/>
                <a:cs typeface="Georgia"/>
              </a:rPr>
              <a:t>	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1537" y="4794104"/>
            <a:ext cx="403225" cy="7518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35255">
              <a:lnSpc>
                <a:spcPts val="2840"/>
              </a:lnSpc>
              <a:spcBef>
                <a:spcPts val="225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  </a:t>
            </a:r>
            <a:r>
              <a:rPr sz="2400" i="1" spc="45" dirty="0">
                <a:latin typeface="Times New Roman"/>
                <a:cs typeface="Times New Roman"/>
              </a:rPr>
              <a:t>dI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3757" y="5608632"/>
            <a:ext cx="425450" cy="20320"/>
          </a:xfrm>
          <a:custGeom>
            <a:avLst/>
            <a:gdLst/>
            <a:ahLst/>
            <a:cxnLst/>
            <a:rect l="l" t="t" r="r" b="b"/>
            <a:pathLst>
              <a:path w="425450" h="20320">
                <a:moveTo>
                  <a:pt x="425021" y="0"/>
                </a:moveTo>
                <a:lnTo>
                  <a:pt x="0" y="0"/>
                </a:lnTo>
                <a:lnTo>
                  <a:pt x="0" y="20116"/>
                </a:lnTo>
                <a:lnTo>
                  <a:pt x="425021" y="20116"/>
                </a:lnTo>
                <a:lnTo>
                  <a:pt x="42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2821" y="5299264"/>
            <a:ext cx="328295" cy="6991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260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400" i="1" spc="15" dirty="0">
                <a:latin typeface="Times New Roman"/>
                <a:cs typeface="Times New Roman"/>
              </a:rPr>
              <a:t>dt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7885" y="5378305"/>
            <a:ext cx="165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179" baseline="-19607" dirty="0">
                <a:latin typeface="Georgia"/>
                <a:cs typeface="Georgia"/>
              </a:rPr>
              <a:t>1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20" dirty="0">
                <a:latin typeface="Arial"/>
                <a:cs typeface="Arial"/>
              </a:rPr>
              <a:t>γ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0063" y="5542897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0737" y="5967381"/>
            <a:ext cx="37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114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3341" y="6131972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2957" y="6421431"/>
            <a:ext cx="511809" cy="20320"/>
          </a:xfrm>
          <a:custGeom>
            <a:avLst/>
            <a:gdLst/>
            <a:ahLst/>
            <a:cxnLst/>
            <a:rect l="l" t="t" r="r" b="b"/>
            <a:pathLst>
              <a:path w="511809" h="20320">
                <a:moveTo>
                  <a:pt x="511767" y="0"/>
                </a:moveTo>
                <a:lnTo>
                  <a:pt x="0" y="0"/>
                </a:lnTo>
                <a:lnTo>
                  <a:pt x="0" y="20116"/>
                </a:lnTo>
                <a:lnTo>
                  <a:pt x="511767" y="20116"/>
                </a:lnTo>
                <a:lnTo>
                  <a:pt x="511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15394" y="6419704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1931" y="6191104"/>
            <a:ext cx="54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i="1" spc="-110" dirty="0">
                <a:latin typeface="Arial"/>
                <a:cs typeface="Arial"/>
              </a:rPr>
              <a:t>γ</a:t>
            </a:r>
            <a:r>
              <a:rPr sz="2400" i="1" spc="-1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1143" y="6355696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21328" y="4583328"/>
            <a:ext cx="4673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025" algn="l"/>
              </a:tabLst>
            </a:pPr>
            <a:r>
              <a:rPr sz="2400" i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dS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06315" y="5035651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99190" y="4807051"/>
            <a:ext cx="1597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76225" algn="l"/>
              </a:tabLst>
            </a:pPr>
            <a:r>
              <a:rPr sz="2550" spc="-150" baseline="37581" dirty="0">
                <a:latin typeface="Georgia"/>
                <a:cs typeface="Georgia"/>
              </a:rPr>
              <a:t>2	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-135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-44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34028" y="5497605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95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9886" y="5662197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16249" y="5951655"/>
            <a:ext cx="425450" cy="20320"/>
          </a:xfrm>
          <a:custGeom>
            <a:avLst/>
            <a:gdLst/>
            <a:ahLst/>
            <a:cxnLst/>
            <a:rect l="l" t="t" r="r" b="b"/>
            <a:pathLst>
              <a:path w="425450" h="20320">
                <a:moveTo>
                  <a:pt x="425022" y="0"/>
                </a:moveTo>
                <a:lnTo>
                  <a:pt x="0" y="0"/>
                </a:lnTo>
                <a:lnTo>
                  <a:pt x="0" y="20116"/>
                </a:lnTo>
                <a:lnTo>
                  <a:pt x="425022" y="20116"/>
                </a:lnTo>
                <a:lnTo>
                  <a:pt x="425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95313" y="5949928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03077" y="5721328"/>
            <a:ext cx="1750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-135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-44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r>
              <a:rPr sz="2550" spc="179" baseline="-19607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20" dirty="0">
                <a:latin typeface="Arial"/>
                <a:cs typeface="Arial"/>
              </a:rPr>
              <a:t>γ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72128" y="6411880"/>
            <a:ext cx="37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114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14732" y="6576472"/>
            <a:ext cx="133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54349" y="6865931"/>
            <a:ext cx="511809" cy="20320"/>
          </a:xfrm>
          <a:custGeom>
            <a:avLst/>
            <a:gdLst/>
            <a:ahLst/>
            <a:cxnLst/>
            <a:rect l="l" t="t" r="r" b="b"/>
            <a:pathLst>
              <a:path w="511809" h="20320">
                <a:moveTo>
                  <a:pt x="511768" y="0"/>
                </a:moveTo>
                <a:lnTo>
                  <a:pt x="0" y="0"/>
                </a:lnTo>
                <a:lnTo>
                  <a:pt x="0" y="20116"/>
                </a:lnTo>
                <a:lnTo>
                  <a:pt x="511768" y="20116"/>
                </a:lnTo>
                <a:lnTo>
                  <a:pt x="511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76786" y="6864204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53323" y="6635604"/>
            <a:ext cx="54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i="1" spc="-110" dirty="0">
                <a:latin typeface="Arial"/>
                <a:cs typeface="Arial"/>
              </a:rPr>
              <a:t>γ</a:t>
            </a:r>
            <a:r>
              <a:rPr sz="2400" i="1" spc="-1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62535" y="6800196"/>
            <a:ext cx="133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20900" y="965200"/>
            <a:ext cx="1017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latin typeface="Arial"/>
                <a:cs typeface="Arial"/>
              </a:rPr>
              <a:t>Cimiez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69400" y="927100"/>
            <a:ext cx="962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Ariane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21592" y="1271106"/>
            <a:ext cx="1270000" cy="3989070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vert="vert270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332740" algn="ctr">
              <a:lnSpc>
                <a:spcPct val="100000"/>
              </a:lnSpc>
              <a:spcBef>
                <a:spcPts val="5"/>
              </a:spcBef>
            </a:pPr>
            <a:r>
              <a:rPr sz="3600" b="1" spc="-60" baseline="1157" dirty="0">
                <a:latin typeface="Arial"/>
                <a:cs typeface="Arial"/>
              </a:rPr>
              <a:t>Avenue</a:t>
            </a:r>
            <a:r>
              <a:rPr sz="3600" b="1" spc="-67" baseline="1157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Jean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30" dirty="0">
                <a:latin typeface="Arial"/>
                <a:cs typeface="Arial"/>
              </a:rPr>
              <a:t>Médecin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097893" y="3173049"/>
            <a:ext cx="2475230" cy="1844675"/>
            <a:chOff x="7097893" y="3173049"/>
            <a:chExt cx="2475230" cy="1844675"/>
          </a:xfrm>
        </p:grpSpPr>
        <p:sp>
          <p:nvSpPr>
            <p:cNvPr id="37" name="object 37"/>
            <p:cNvSpPr/>
            <p:nvPr/>
          </p:nvSpPr>
          <p:spPr>
            <a:xfrm>
              <a:off x="7470930" y="3242899"/>
              <a:ext cx="2032635" cy="1499235"/>
            </a:xfrm>
            <a:custGeom>
              <a:avLst/>
              <a:gdLst/>
              <a:ahLst/>
              <a:cxnLst/>
              <a:rect l="l" t="t" r="r" b="b"/>
              <a:pathLst>
                <a:path w="2032634" h="1499235">
                  <a:moveTo>
                    <a:pt x="2032250" y="0"/>
                  </a:moveTo>
                  <a:lnTo>
                    <a:pt x="56211" y="1457656"/>
                  </a:lnTo>
                  <a:lnTo>
                    <a:pt x="0" y="1499121"/>
                  </a:lnTo>
                </a:path>
              </a:pathLst>
            </a:custGeom>
            <a:ln w="139700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97893" y="4485930"/>
              <a:ext cx="588010" cy="531495"/>
            </a:xfrm>
            <a:custGeom>
              <a:avLst/>
              <a:gdLst/>
              <a:ahLst/>
              <a:cxnLst/>
              <a:rect l="l" t="t" r="r" b="b"/>
              <a:pathLst>
                <a:path w="588009" h="531495">
                  <a:moveTo>
                    <a:pt x="270927" y="0"/>
                  </a:moveTo>
                  <a:lnTo>
                    <a:pt x="0" y="531265"/>
                  </a:lnTo>
                  <a:lnTo>
                    <a:pt x="587569" y="429248"/>
                  </a:lnTo>
                  <a:lnTo>
                    <a:pt x="270927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587750" y="3130550"/>
            <a:ext cx="2226310" cy="1812289"/>
            <a:chOff x="3587750" y="3130550"/>
            <a:chExt cx="2226310" cy="1812289"/>
          </a:xfrm>
        </p:grpSpPr>
        <p:sp>
          <p:nvSpPr>
            <p:cNvPr id="40" name="object 40"/>
            <p:cNvSpPr/>
            <p:nvPr/>
          </p:nvSpPr>
          <p:spPr>
            <a:xfrm>
              <a:off x="3657600" y="3200400"/>
              <a:ext cx="1795780" cy="1450975"/>
            </a:xfrm>
            <a:custGeom>
              <a:avLst/>
              <a:gdLst/>
              <a:ahLst/>
              <a:cxnLst/>
              <a:rect l="l" t="t" r="r" b="b"/>
              <a:pathLst>
                <a:path w="1795779" h="1450975">
                  <a:moveTo>
                    <a:pt x="0" y="0"/>
                  </a:moveTo>
                  <a:lnTo>
                    <a:pt x="1741365" y="1406647"/>
                  </a:lnTo>
                  <a:lnTo>
                    <a:pt x="1795702" y="1450539"/>
                  </a:lnTo>
                </a:path>
              </a:pathLst>
            </a:custGeom>
            <a:ln w="139700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31376" y="4399579"/>
              <a:ext cx="582930" cy="542925"/>
            </a:xfrm>
            <a:custGeom>
              <a:avLst/>
              <a:gdLst/>
              <a:ahLst/>
              <a:cxnLst/>
              <a:rect l="l" t="t" r="r" b="b"/>
              <a:pathLst>
                <a:path w="582929" h="542925">
                  <a:moveTo>
                    <a:pt x="335178" y="0"/>
                  </a:moveTo>
                  <a:lnTo>
                    <a:pt x="0" y="414935"/>
                  </a:lnTo>
                  <a:lnTo>
                    <a:pt x="582523" y="542645"/>
                  </a:lnTo>
                  <a:lnTo>
                    <a:pt x="335178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524000"/>
            <a:ext cx="3345815" cy="1801495"/>
          </a:xfrm>
          <a:custGeom>
            <a:avLst/>
            <a:gdLst/>
            <a:ahLst/>
            <a:cxnLst/>
            <a:rect l="l" t="t" r="r" b="b"/>
            <a:pathLst>
              <a:path w="3345815" h="1801495">
                <a:moveTo>
                  <a:pt x="2855446" y="263803"/>
                </a:moveTo>
                <a:lnTo>
                  <a:pt x="2903213" y="290586"/>
                </a:lnTo>
                <a:lnTo>
                  <a:pt x="2948530" y="318148"/>
                </a:lnTo>
                <a:lnTo>
                  <a:pt x="2991398" y="346447"/>
                </a:lnTo>
                <a:lnTo>
                  <a:pt x="3031816" y="375443"/>
                </a:lnTo>
                <a:lnTo>
                  <a:pt x="3069784" y="405095"/>
                </a:lnTo>
                <a:lnTo>
                  <a:pt x="3105303" y="435361"/>
                </a:lnTo>
                <a:lnTo>
                  <a:pt x="3138373" y="466201"/>
                </a:lnTo>
                <a:lnTo>
                  <a:pt x="3168992" y="497574"/>
                </a:lnTo>
                <a:lnTo>
                  <a:pt x="3197163" y="529438"/>
                </a:lnTo>
                <a:lnTo>
                  <a:pt x="3222883" y="561754"/>
                </a:lnTo>
                <a:lnTo>
                  <a:pt x="3246154" y="594478"/>
                </a:lnTo>
                <a:lnTo>
                  <a:pt x="3266976" y="627572"/>
                </a:lnTo>
                <a:lnTo>
                  <a:pt x="3285348" y="660994"/>
                </a:lnTo>
                <a:lnTo>
                  <a:pt x="3314743" y="728656"/>
                </a:lnTo>
                <a:lnTo>
                  <a:pt x="3334339" y="797138"/>
                </a:lnTo>
                <a:lnTo>
                  <a:pt x="3344138" y="866112"/>
                </a:lnTo>
                <a:lnTo>
                  <a:pt x="3345362" y="900681"/>
                </a:lnTo>
                <a:lnTo>
                  <a:pt x="3344138" y="935250"/>
                </a:lnTo>
                <a:lnTo>
                  <a:pt x="3334339" y="1004223"/>
                </a:lnTo>
                <a:lnTo>
                  <a:pt x="3314743" y="1072705"/>
                </a:lnTo>
                <a:lnTo>
                  <a:pt x="3285348" y="1140368"/>
                </a:lnTo>
                <a:lnTo>
                  <a:pt x="3266976" y="1173789"/>
                </a:lnTo>
                <a:lnTo>
                  <a:pt x="3246154" y="1206883"/>
                </a:lnTo>
                <a:lnTo>
                  <a:pt x="3222883" y="1239608"/>
                </a:lnTo>
                <a:lnTo>
                  <a:pt x="3197163" y="1271923"/>
                </a:lnTo>
                <a:lnTo>
                  <a:pt x="3168992" y="1303787"/>
                </a:lnTo>
                <a:lnTo>
                  <a:pt x="3138373" y="1335160"/>
                </a:lnTo>
                <a:lnTo>
                  <a:pt x="3105303" y="1366000"/>
                </a:lnTo>
                <a:lnTo>
                  <a:pt x="3069784" y="1396266"/>
                </a:lnTo>
                <a:lnTo>
                  <a:pt x="3031816" y="1425918"/>
                </a:lnTo>
                <a:lnTo>
                  <a:pt x="2991398" y="1454914"/>
                </a:lnTo>
                <a:lnTo>
                  <a:pt x="2948530" y="1483213"/>
                </a:lnTo>
                <a:lnTo>
                  <a:pt x="2903213" y="1510775"/>
                </a:lnTo>
                <a:lnTo>
                  <a:pt x="2855446" y="1537558"/>
                </a:lnTo>
                <a:lnTo>
                  <a:pt x="2815772" y="1558240"/>
                </a:lnTo>
                <a:lnTo>
                  <a:pt x="2775163" y="1578078"/>
                </a:lnTo>
                <a:lnTo>
                  <a:pt x="2733658" y="1597072"/>
                </a:lnTo>
                <a:lnTo>
                  <a:pt x="2691295" y="1615222"/>
                </a:lnTo>
                <a:lnTo>
                  <a:pt x="2648115" y="1632527"/>
                </a:lnTo>
                <a:lnTo>
                  <a:pt x="2604155" y="1648989"/>
                </a:lnTo>
                <a:lnTo>
                  <a:pt x="2559455" y="1664606"/>
                </a:lnTo>
                <a:lnTo>
                  <a:pt x="2514054" y="1679379"/>
                </a:lnTo>
                <a:lnTo>
                  <a:pt x="2467990" y="1693308"/>
                </a:lnTo>
                <a:lnTo>
                  <a:pt x="2421303" y="1706392"/>
                </a:lnTo>
                <a:lnTo>
                  <a:pt x="2374031" y="1718633"/>
                </a:lnTo>
                <a:lnTo>
                  <a:pt x="2326214" y="1730029"/>
                </a:lnTo>
                <a:lnTo>
                  <a:pt x="2277890" y="1740581"/>
                </a:lnTo>
                <a:lnTo>
                  <a:pt x="2229099" y="1750289"/>
                </a:lnTo>
                <a:lnTo>
                  <a:pt x="2179879" y="1759153"/>
                </a:lnTo>
                <a:lnTo>
                  <a:pt x="2130270" y="1767173"/>
                </a:lnTo>
                <a:lnTo>
                  <a:pt x="2080310" y="1774348"/>
                </a:lnTo>
                <a:lnTo>
                  <a:pt x="2030038" y="1780679"/>
                </a:lnTo>
                <a:lnTo>
                  <a:pt x="1979494" y="1786166"/>
                </a:lnTo>
                <a:lnTo>
                  <a:pt x="1928715" y="1790809"/>
                </a:lnTo>
                <a:lnTo>
                  <a:pt x="1877742" y="1794608"/>
                </a:lnTo>
                <a:lnTo>
                  <a:pt x="1826613" y="1797563"/>
                </a:lnTo>
                <a:lnTo>
                  <a:pt x="1775367" y="1799673"/>
                </a:lnTo>
                <a:lnTo>
                  <a:pt x="1724044" y="1800939"/>
                </a:lnTo>
                <a:lnTo>
                  <a:pt x="1672681" y="1801361"/>
                </a:lnTo>
                <a:lnTo>
                  <a:pt x="1621318" y="1800939"/>
                </a:lnTo>
                <a:lnTo>
                  <a:pt x="1569995" y="1799673"/>
                </a:lnTo>
                <a:lnTo>
                  <a:pt x="1518749" y="1797563"/>
                </a:lnTo>
                <a:lnTo>
                  <a:pt x="1467620" y="1794608"/>
                </a:lnTo>
                <a:lnTo>
                  <a:pt x="1416647" y="1790809"/>
                </a:lnTo>
                <a:lnTo>
                  <a:pt x="1365869" y="1786166"/>
                </a:lnTo>
                <a:lnTo>
                  <a:pt x="1315324" y="1780679"/>
                </a:lnTo>
                <a:lnTo>
                  <a:pt x="1265052" y="1774348"/>
                </a:lnTo>
                <a:lnTo>
                  <a:pt x="1215092" y="1767173"/>
                </a:lnTo>
                <a:lnTo>
                  <a:pt x="1165483" y="1759153"/>
                </a:lnTo>
                <a:lnTo>
                  <a:pt x="1116263" y="1750289"/>
                </a:lnTo>
                <a:lnTo>
                  <a:pt x="1067472" y="1740581"/>
                </a:lnTo>
                <a:lnTo>
                  <a:pt x="1019148" y="1730029"/>
                </a:lnTo>
                <a:lnTo>
                  <a:pt x="971331" y="1718633"/>
                </a:lnTo>
                <a:lnTo>
                  <a:pt x="924060" y="1706392"/>
                </a:lnTo>
                <a:lnTo>
                  <a:pt x="877373" y="1693308"/>
                </a:lnTo>
                <a:lnTo>
                  <a:pt x="831309" y="1679379"/>
                </a:lnTo>
                <a:lnTo>
                  <a:pt x="785907" y="1664606"/>
                </a:lnTo>
                <a:lnTo>
                  <a:pt x="741207" y="1648989"/>
                </a:lnTo>
                <a:lnTo>
                  <a:pt x="697248" y="1632527"/>
                </a:lnTo>
                <a:lnTo>
                  <a:pt x="654067" y="1615222"/>
                </a:lnTo>
                <a:lnTo>
                  <a:pt x="611705" y="1597072"/>
                </a:lnTo>
                <a:lnTo>
                  <a:pt x="570200" y="1578078"/>
                </a:lnTo>
                <a:lnTo>
                  <a:pt x="529591" y="1558240"/>
                </a:lnTo>
                <a:lnTo>
                  <a:pt x="489917" y="1537558"/>
                </a:lnTo>
                <a:lnTo>
                  <a:pt x="442150" y="1510775"/>
                </a:lnTo>
                <a:lnTo>
                  <a:pt x="396832" y="1483213"/>
                </a:lnTo>
                <a:lnTo>
                  <a:pt x="353965" y="1454914"/>
                </a:lnTo>
                <a:lnTo>
                  <a:pt x="313546" y="1425918"/>
                </a:lnTo>
                <a:lnTo>
                  <a:pt x="275578" y="1396266"/>
                </a:lnTo>
                <a:lnTo>
                  <a:pt x="240059" y="1366000"/>
                </a:lnTo>
                <a:lnTo>
                  <a:pt x="206989" y="1335160"/>
                </a:lnTo>
                <a:lnTo>
                  <a:pt x="176370" y="1303787"/>
                </a:lnTo>
                <a:lnTo>
                  <a:pt x="148199" y="1271923"/>
                </a:lnTo>
                <a:lnTo>
                  <a:pt x="122479" y="1239608"/>
                </a:lnTo>
                <a:lnTo>
                  <a:pt x="99208" y="1206883"/>
                </a:lnTo>
                <a:lnTo>
                  <a:pt x="78386" y="1173789"/>
                </a:lnTo>
                <a:lnTo>
                  <a:pt x="60014" y="1140368"/>
                </a:lnTo>
                <a:lnTo>
                  <a:pt x="30619" y="1072705"/>
                </a:lnTo>
                <a:lnTo>
                  <a:pt x="11023" y="1004223"/>
                </a:lnTo>
                <a:lnTo>
                  <a:pt x="1224" y="935250"/>
                </a:lnTo>
                <a:lnTo>
                  <a:pt x="0" y="900681"/>
                </a:lnTo>
                <a:lnTo>
                  <a:pt x="1224" y="866112"/>
                </a:lnTo>
                <a:lnTo>
                  <a:pt x="11023" y="797138"/>
                </a:lnTo>
                <a:lnTo>
                  <a:pt x="30619" y="728656"/>
                </a:lnTo>
                <a:lnTo>
                  <a:pt x="60014" y="660994"/>
                </a:lnTo>
                <a:lnTo>
                  <a:pt x="78386" y="627572"/>
                </a:lnTo>
                <a:lnTo>
                  <a:pt x="99208" y="594478"/>
                </a:lnTo>
                <a:lnTo>
                  <a:pt x="122479" y="561754"/>
                </a:lnTo>
                <a:lnTo>
                  <a:pt x="148199" y="529438"/>
                </a:lnTo>
                <a:lnTo>
                  <a:pt x="176370" y="497574"/>
                </a:lnTo>
                <a:lnTo>
                  <a:pt x="206989" y="466201"/>
                </a:lnTo>
                <a:lnTo>
                  <a:pt x="240059" y="435361"/>
                </a:lnTo>
                <a:lnTo>
                  <a:pt x="275578" y="405095"/>
                </a:lnTo>
                <a:lnTo>
                  <a:pt x="313546" y="375443"/>
                </a:lnTo>
                <a:lnTo>
                  <a:pt x="353965" y="346447"/>
                </a:lnTo>
                <a:lnTo>
                  <a:pt x="396832" y="318148"/>
                </a:lnTo>
                <a:lnTo>
                  <a:pt x="442150" y="290586"/>
                </a:lnTo>
                <a:lnTo>
                  <a:pt x="489917" y="263803"/>
                </a:lnTo>
                <a:lnTo>
                  <a:pt x="529591" y="243121"/>
                </a:lnTo>
                <a:lnTo>
                  <a:pt x="570200" y="223283"/>
                </a:lnTo>
                <a:lnTo>
                  <a:pt x="611705" y="204289"/>
                </a:lnTo>
                <a:lnTo>
                  <a:pt x="654067" y="186139"/>
                </a:lnTo>
                <a:lnTo>
                  <a:pt x="697248" y="168834"/>
                </a:lnTo>
                <a:lnTo>
                  <a:pt x="741207" y="152372"/>
                </a:lnTo>
                <a:lnTo>
                  <a:pt x="785907" y="136755"/>
                </a:lnTo>
                <a:lnTo>
                  <a:pt x="831309" y="121982"/>
                </a:lnTo>
                <a:lnTo>
                  <a:pt x="877373" y="108053"/>
                </a:lnTo>
                <a:lnTo>
                  <a:pt x="924060" y="94969"/>
                </a:lnTo>
                <a:lnTo>
                  <a:pt x="971331" y="82728"/>
                </a:lnTo>
                <a:lnTo>
                  <a:pt x="1019148" y="71332"/>
                </a:lnTo>
                <a:lnTo>
                  <a:pt x="1067472" y="60780"/>
                </a:lnTo>
                <a:lnTo>
                  <a:pt x="1116263" y="51072"/>
                </a:lnTo>
                <a:lnTo>
                  <a:pt x="1165483" y="42208"/>
                </a:lnTo>
                <a:lnTo>
                  <a:pt x="1215092" y="34188"/>
                </a:lnTo>
                <a:lnTo>
                  <a:pt x="1265052" y="27013"/>
                </a:lnTo>
                <a:lnTo>
                  <a:pt x="1315324" y="20682"/>
                </a:lnTo>
                <a:lnTo>
                  <a:pt x="1365869" y="15195"/>
                </a:lnTo>
                <a:lnTo>
                  <a:pt x="1416647" y="10552"/>
                </a:lnTo>
                <a:lnTo>
                  <a:pt x="1467620" y="6753"/>
                </a:lnTo>
                <a:lnTo>
                  <a:pt x="1518749" y="3798"/>
                </a:lnTo>
                <a:lnTo>
                  <a:pt x="1569995" y="1688"/>
                </a:lnTo>
                <a:lnTo>
                  <a:pt x="1621318" y="422"/>
                </a:lnTo>
                <a:lnTo>
                  <a:pt x="1672681" y="0"/>
                </a:lnTo>
                <a:lnTo>
                  <a:pt x="1724044" y="422"/>
                </a:lnTo>
                <a:lnTo>
                  <a:pt x="1775367" y="1688"/>
                </a:lnTo>
                <a:lnTo>
                  <a:pt x="1826613" y="3798"/>
                </a:lnTo>
                <a:lnTo>
                  <a:pt x="1877742" y="6753"/>
                </a:lnTo>
                <a:lnTo>
                  <a:pt x="1928715" y="10552"/>
                </a:lnTo>
                <a:lnTo>
                  <a:pt x="1979494" y="15195"/>
                </a:lnTo>
                <a:lnTo>
                  <a:pt x="2030038" y="20682"/>
                </a:lnTo>
                <a:lnTo>
                  <a:pt x="2080310" y="27013"/>
                </a:lnTo>
                <a:lnTo>
                  <a:pt x="2130270" y="34188"/>
                </a:lnTo>
                <a:lnTo>
                  <a:pt x="2179879" y="42208"/>
                </a:lnTo>
                <a:lnTo>
                  <a:pt x="2229099" y="51072"/>
                </a:lnTo>
                <a:lnTo>
                  <a:pt x="2277890" y="60780"/>
                </a:lnTo>
                <a:lnTo>
                  <a:pt x="2326214" y="71332"/>
                </a:lnTo>
                <a:lnTo>
                  <a:pt x="2374031" y="82728"/>
                </a:lnTo>
                <a:lnTo>
                  <a:pt x="2421303" y="94969"/>
                </a:lnTo>
                <a:lnTo>
                  <a:pt x="2467990" y="108053"/>
                </a:lnTo>
                <a:lnTo>
                  <a:pt x="2514054" y="121982"/>
                </a:lnTo>
                <a:lnTo>
                  <a:pt x="2559455" y="136755"/>
                </a:lnTo>
                <a:lnTo>
                  <a:pt x="2604155" y="152372"/>
                </a:lnTo>
                <a:lnTo>
                  <a:pt x="2648115" y="168834"/>
                </a:lnTo>
                <a:lnTo>
                  <a:pt x="2691295" y="186139"/>
                </a:lnTo>
                <a:lnTo>
                  <a:pt x="2733658" y="204289"/>
                </a:lnTo>
                <a:lnTo>
                  <a:pt x="2775163" y="223283"/>
                </a:lnTo>
                <a:lnTo>
                  <a:pt x="2815772" y="243121"/>
                </a:lnTo>
                <a:lnTo>
                  <a:pt x="2855446" y="263803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9100" y="1473200"/>
            <a:ext cx="3345815" cy="1801495"/>
          </a:xfrm>
          <a:custGeom>
            <a:avLst/>
            <a:gdLst/>
            <a:ahLst/>
            <a:cxnLst/>
            <a:rect l="l" t="t" r="r" b="b"/>
            <a:pathLst>
              <a:path w="3345815" h="1801495">
                <a:moveTo>
                  <a:pt x="2855446" y="263803"/>
                </a:moveTo>
                <a:lnTo>
                  <a:pt x="2903213" y="290586"/>
                </a:lnTo>
                <a:lnTo>
                  <a:pt x="2948530" y="318148"/>
                </a:lnTo>
                <a:lnTo>
                  <a:pt x="2991398" y="346447"/>
                </a:lnTo>
                <a:lnTo>
                  <a:pt x="3031816" y="375443"/>
                </a:lnTo>
                <a:lnTo>
                  <a:pt x="3069784" y="405095"/>
                </a:lnTo>
                <a:lnTo>
                  <a:pt x="3105303" y="435361"/>
                </a:lnTo>
                <a:lnTo>
                  <a:pt x="3138373" y="466201"/>
                </a:lnTo>
                <a:lnTo>
                  <a:pt x="3168992" y="497574"/>
                </a:lnTo>
                <a:lnTo>
                  <a:pt x="3197163" y="529438"/>
                </a:lnTo>
                <a:lnTo>
                  <a:pt x="3222883" y="561754"/>
                </a:lnTo>
                <a:lnTo>
                  <a:pt x="3246154" y="594478"/>
                </a:lnTo>
                <a:lnTo>
                  <a:pt x="3266976" y="627572"/>
                </a:lnTo>
                <a:lnTo>
                  <a:pt x="3285348" y="660994"/>
                </a:lnTo>
                <a:lnTo>
                  <a:pt x="3314743" y="728656"/>
                </a:lnTo>
                <a:lnTo>
                  <a:pt x="3334339" y="797138"/>
                </a:lnTo>
                <a:lnTo>
                  <a:pt x="3344138" y="866112"/>
                </a:lnTo>
                <a:lnTo>
                  <a:pt x="3345362" y="900681"/>
                </a:lnTo>
                <a:lnTo>
                  <a:pt x="3344138" y="935250"/>
                </a:lnTo>
                <a:lnTo>
                  <a:pt x="3334339" y="1004223"/>
                </a:lnTo>
                <a:lnTo>
                  <a:pt x="3314743" y="1072705"/>
                </a:lnTo>
                <a:lnTo>
                  <a:pt x="3285348" y="1140368"/>
                </a:lnTo>
                <a:lnTo>
                  <a:pt x="3266976" y="1173789"/>
                </a:lnTo>
                <a:lnTo>
                  <a:pt x="3246154" y="1206883"/>
                </a:lnTo>
                <a:lnTo>
                  <a:pt x="3222883" y="1239608"/>
                </a:lnTo>
                <a:lnTo>
                  <a:pt x="3197163" y="1271923"/>
                </a:lnTo>
                <a:lnTo>
                  <a:pt x="3168992" y="1303787"/>
                </a:lnTo>
                <a:lnTo>
                  <a:pt x="3138373" y="1335160"/>
                </a:lnTo>
                <a:lnTo>
                  <a:pt x="3105303" y="1366000"/>
                </a:lnTo>
                <a:lnTo>
                  <a:pt x="3069784" y="1396266"/>
                </a:lnTo>
                <a:lnTo>
                  <a:pt x="3031816" y="1425918"/>
                </a:lnTo>
                <a:lnTo>
                  <a:pt x="2991398" y="1454914"/>
                </a:lnTo>
                <a:lnTo>
                  <a:pt x="2948530" y="1483213"/>
                </a:lnTo>
                <a:lnTo>
                  <a:pt x="2903213" y="1510775"/>
                </a:lnTo>
                <a:lnTo>
                  <a:pt x="2855446" y="1537558"/>
                </a:lnTo>
                <a:lnTo>
                  <a:pt x="2815772" y="1558240"/>
                </a:lnTo>
                <a:lnTo>
                  <a:pt x="2775163" y="1578078"/>
                </a:lnTo>
                <a:lnTo>
                  <a:pt x="2733658" y="1597072"/>
                </a:lnTo>
                <a:lnTo>
                  <a:pt x="2691295" y="1615222"/>
                </a:lnTo>
                <a:lnTo>
                  <a:pt x="2648115" y="1632527"/>
                </a:lnTo>
                <a:lnTo>
                  <a:pt x="2604155" y="1648989"/>
                </a:lnTo>
                <a:lnTo>
                  <a:pt x="2559455" y="1664606"/>
                </a:lnTo>
                <a:lnTo>
                  <a:pt x="2514054" y="1679379"/>
                </a:lnTo>
                <a:lnTo>
                  <a:pt x="2467990" y="1693308"/>
                </a:lnTo>
                <a:lnTo>
                  <a:pt x="2421303" y="1706392"/>
                </a:lnTo>
                <a:lnTo>
                  <a:pt x="2374031" y="1718633"/>
                </a:lnTo>
                <a:lnTo>
                  <a:pt x="2326214" y="1730029"/>
                </a:lnTo>
                <a:lnTo>
                  <a:pt x="2277890" y="1740581"/>
                </a:lnTo>
                <a:lnTo>
                  <a:pt x="2229099" y="1750289"/>
                </a:lnTo>
                <a:lnTo>
                  <a:pt x="2179879" y="1759153"/>
                </a:lnTo>
                <a:lnTo>
                  <a:pt x="2130270" y="1767173"/>
                </a:lnTo>
                <a:lnTo>
                  <a:pt x="2080310" y="1774348"/>
                </a:lnTo>
                <a:lnTo>
                  <a:pt x="2030038" y="1780679"/>
                </a:lnTo>
                <a:lnTo>
                  <a:pt x="1979494" y="1786166"/>
                </a:lnTo>
                <a:lnTo>
                  <a:pt x="1928715" y="1790809"/>
                </a:lnTo>
                <a:lnTo>
                  <a:pt x="1877742" y="1794608"/>
                </a:lnTo>
                <a:lnTo>
                  <a:pt x="1826613" y="1797563"/>
                </a:lnTo>
                <a:lnTo>
                  <a:pt x="1775367" y="1799673"/>
                </a:lnTo>
                <a:lnTo>
                  <a:pt x="1724044" y="1800939"/>
                </a:lnTo>
                <a:lnTo>
                  <a:pt x="1672681" y="1801361"/>
                </a:lnTo>
                <a:lnTo>
                  <a:pt x="1621318" y="1800939"/>
                </a:lnTo>
                <a:lnTo>
                  <a:pt x="1569995" y="1799673"/>
                </a:lnTo>
                <a:lnTo>
                  <a:pt x="1518749" y="1797563"/>
                </a:lnTo>
                <a:lnTo>
                  <a:pt x="1467620" y="1794608"/>
                </a:lnTo>
                <a:lnTo>
                  <a:pt x="1416647" y="1790809"/>
                </a:lnTo>
                <a:lnTo>
                  <a:pt x="1365869" y="1786166"/>
                </a:lnTo>
                <a:lnTo>
                  <a:pt x="1315324" y="1780679"/>
                </a:lnTo>
                <a:lnTo>
                  <a:pt x="1265052" y="1774348"/>
                </a:lnTo>
                <a:lnTo>
                  <a:pt x="1215092" y="1767173"/>
                </a:lnTo>
                <a:lnTo>
                  <a:pt x="1165483" y="1759153"/>
                </a:lnTo>
                <a:lnTo>
                  <a:pt x="1116263" y="1750289"/>
                </a:lnTo>
                <a:lnTo>
                  <a:pt x="1067472" y="1740581"/>
                </a:lnTo>
                <a:lnTo>
                  <a:pt x="1019148" y="1730029"/>
                </a:lnTo>
                <a:lnTo>
                  <a:pt x="971331" y="1718633"/>
                </a:lnTo>
                <a:lnTo>
                  <a:pt x="924060" y="1706392"/>
                </a:lnTo>
                <a:lnTo>
                  <a:pt x="877373" y="1693308"/>
                </a:lnTo>
                <a:lnTo>
                  <a:pt x="831309" y="1679379"/>
                </a:lnTo>
                <a:lnTo>
                  <a:pt x="785907" y="1664606"/>
                </a:lnTo>
                <a:lnTo>
                  <a:pt x="741207" y="1648989"/>
                </a:lnTo>
                <a:lnTo>
                  <a:pt x="697248" y="1632527"/>
                </a:lnTo>
                <a:lnTo>
                  <a:pt x="654067" y="1615222"/>
                </a:lnTo>
                <a:lnTo>
                  <a:pt x="611705" y="1597072"/>
                </a:lnTo>
                <a:lnTo>
                  <a:pt x="570200" y="1578078"/>
                </a:lnTo>
                <a:lnTo>
                  <a:pt x="529591" y="1558240"/>
                </a:lnTo>
                <a:lnTo>
                  <a:pt x="489917" y="1537558"/>
                </a:lnTo>
                <a:lnTo>
                  <a:pt x="442150" y="1510775"/>
                </a:lnTo>
                <a:lnTo>
                  <a:pt x="396832" y="1483213"/>
                </a:lnTo>
                <a:lnTo>
                  <a:pt x="353965" y="1454914"/>
                </a:lnTo>
                <a:lnTo>
                  <a:pt x="313546" y="1425918"/>
                </a:lnTo>
                <a:lnTo>
                  <a:pt x="275578" y="1396266"/>
                </a:lnTo>
                <a:lnTo>
                  <a:pt x="240059" y="1366000"/>
                </a:lnTo>
                <a:lnTo>
                  <a:pt x="206989" y="1335160"/>
                </a:lnTo>
                <a:lnTo>
                  <a:pt x="176370" y="1303787"/>
                </a:lnTo>
                <a:lnTo>
                  <a:pt x="148199" y="1271923"/>
                </a:lnTo>
                <a:lnTo>
                  <a:pt x="122479" y="1239608"/>
                </a:lnTo>
                <a:lnTo>
                  <a:pt x="99208" y="1206883"/>
                </a:lnTo>
                <a:lnTo>
                  <a:pt x="78386" y="1173789"/>
                </a:lnTo>
                <a:lnTo>
                  <a:pt x="60014" y="1140368"/>
                </a:lnTo>
                <a:lnTo>
                  <a:pt x="30619" y="1072705"/>
                </a:lnTo>
                <a:lnTo>
                  <a:pt x="11023" y="1004223"/>
                </a:lnTo>
                <a:lnTo>
                  <a:pt x="1224" y="935250"/>
                </a:lnTo>
                <a:lnTo>
                  <a:pt x="0" y="900681"/>
                </a:lnTo>
                <a:lnTo>
                  <a:pt x="1224" y="866112"/>
                </a:lnTo>
                <a:lnTo>
                  <a:pt x="11023" y="797138"/>
                </a:lnTo>
                <a:lnTo>
                  <a:pt x="30619" y="728656"/>
                </a:lnTo>
                <a:lnTo>
                  <a:pt x="60014" y="660994"/>
                </a:lnTo>
                <a:lnTo>
                  <a:pt x="78386" y="627572"/>
                </a:lnTo>
                <a:lnTo>
                  <a:pt x="99208" y="594478"/>
                </a:lnTo>
                <a:lnTo>
                  <a:pt x="122479" y="561754"/>
                </a:lnTo>
                <a:lnTo>
                  <a:pt x="148199" y="529438"/>
                </a:lnTo>
                <a:lnTo>
                  <a:pt x="176370" y="497574"/>
                </a:lnTo>
                <a:lnTo>
                  <a:pt x="206989" y="466201"/>
                </a:lnTo>
                <a:lnTo>
                  <a:pt x="240059" y="435361"/>
                </a:lnTo>
                <a:lnTo>
                  <a:pt x="275578" y="405095"/>
                </a:lnTo>
                <a:lnTo>
                  <a:pt x="313546" y="375443"/>
                </a:lnTo>
                <a:lnTo>
                  <a:pt x="353965" y="346447"/>
                </a:lnTo>
                <a:lnTo>
                  <a:pt x="396832" y="318148"/>
                </a:lnTo>
                <a:lnTo>
                  <a:pt x="442150" y="290586"/>
                </a:lnTo>
                <a:lnTo>
                  <a:pt x="489917" y="263803"/>
                </a:lnTo>
                <a:lnTo>
                  <a:pt x="529591" y="243121"/>
                </a:lnTo>
                <a:lnTo>
                  <a:pt x="570200" y="223283"/>
                </a:lnTo>
                <a:lnTo>
                  <a:pt x="611705" y="204289"/>
                </a:lnTo>
                <a:lnTo>
                  <a:pt x="654067" y="186139"/>
                </a:lnTo>
                <a:lnTo>
                  <a:pt x="697248" y="168834"/>
                </a:lnTo>
                <a:lnTo>
                  <a:pt x="741207" y="152372"/>
                </a:lnTo>
                <a:lnTo>
                  <a:pt x="785907" y="136755"/>
                </a:lnTo>
                <a:lnTo>
                  <a:pt x="831309" y="121982"/>
                </a:lnTo>
                <a:lnTo>
                  <a:pt x="877373" y="108053"/>
                </a:lnTo>
                <a:lnTo>
                  <a:pt x="924060" y="94969"/>
                </a:lnTo>
                <a:lnTo>
                  <a:pt x="971331" y="82728"/>
                </a:lnTo>
                <a:lnTo>
                  <a:pt x="1019148" y="71332"/>
                </a:lnTo>
                <a:lnTo>
                  <a:pt x="1067472" y="60780"/>
                </a:lnTo>
                <a:lnTo>
                  <a:pt x="1116263" y="51072"/>
                </a:lnTo>
                <a:lnTo>
                  <a:pt x="1165483" y="42208"/>
                </a:lnTo>
                <a:lnTo>
                  <a:pt x="1215092" y="34188"/>
                </a:lnTo>
                <a:lnTo>
                  <a:pt x="1265052" y="27013"/>
                </a:lnTo>
                <a:lnTo>
                  <a:pt x="1315324" y="20682"/>
                </a:lnTo>
                <a:lnTo>
                  <a:pt x="1365869" y="15195"/>
                </a:lnTo>
                <a:lnTo>
                  <a:pt x="1416647" y="10552"/>
                </a:lnTo>
                <a:lnTo>
                  <a:pt x="1467620" y="6753"/>
                </a:lnTo>
                <a:lnTo>
                  <a:pt x="1518749" y="3798"/>
                </a:lnTo>
                <a:lnTo>
                  <a:pt x="1569995" y="1688"/>
                </a:lnTo>
                <a:lnTo>
                  <a:pt x="1621318" y="422"/>
                </a:lnTo>
                <a:lnTo>
                  <a:pt x="1672681" y="0"/>
                </a:lnTo>
                <a:lnTo>
                  <a:pt x="1724044" y="422"/>
                </a:lnTo>
                <a:lnTo>
                  <a:pt x="1775367" y="1688"/>
                </a:lnTo>
                <a:lnTo>
                  <a:pt x="1826613" y="3798"/>
                </a:lnTo>
                <a:lnTo>
                  <a:pt x="1877742" y="6753"/>
                </a:lnTo>
                <a:lnTo>
                  <a:pt x="1928715" y="10552"/>
                </a:lnTo>
                <a:lnTo>
                  <a:pt x="1979494" y="15195"/>
                </a:lnTo>
                <a:lnTo>
                  <a:pt x="2030038" y="20682"/>
                </a:lnTo>
                <a:lnTo>
                  <a:pt x="2080310" y="27013"/>
                </a:lnTo>
                <a:lnTo>
                  <a:pt x="2130270" y="34188"/>
                </a:lnTo>
                <a:lnTo>
                  <a:pt x="2179879" y="42208"/>
                </a:lnTo>
                <a:lnTo>
                  <a:pt x="2229099" y="51072"/>
                </a:lnTo>
                <a:lnTo>
                  <a:pt x="2277890" y="60780"/>
                </a:lnTo>
                <a:lnTo>
                  <a:pt x="2326214" y="71332"/>
                </a:lnTo>
                <a:lnTo>
                  <a:pt x="2374031" y="82728"/>
                </a:lnTo>
                <a:lnTo>
                  <a:pt x="2421303" y="94969"/>
                </a:lnTo>
                <a:lnTo>
                  <a:pt x="2467990" y="108053"/>
                </a:lnTo>
                <a:lnTo>
                  <a:pt x="2514054" y="121982"/>
                </a:lnTo>
                <a:lnTo>
                  <a:pt x="2559455" y="136755"/>
                </a:lnTo>
                <a:lnTo>
                  <a:pt x="2604155" y="152372"/>
                </a:lnTo>
                <a:lnTo>
                  <a:pt x="2648115" y="168834"/>
                </a:lnTo>
                <a:lnTo>
                  <a:pt x="2691295" y="186139"/>
                </a:lnTo>
                <a:lnTo>
                  <a:pt x="2733658" y="204289"/>
                </a:lnTo>
                <a:lnTo>
                  <a:pt x="2775163" y="223283"/>
                </a:lnTo>
                <a:lnTo>
                  <a:pt x="2815772" y="243121"/>
                </a:lnTo>
                <a:lnTo>
                  <a:pt x="2855446" y="263803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2436" y="2032050"/>
            <a:ext cx="978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15" dirty="0">
                <a:latin typeface="Times New Roman"/>
                <a:cs typeface="Times New Roman"/>
              </a:rPr>
              <a:t>S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r>
              <a:rPr sz="2550" spc="330" baseline="-19607" dirty="0">
                <a:latin typeface="Georgia"/>
                <a:cs typeface="Georgia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I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r>
              <a:rPr sz="2550" spc="337" baseline="-19607" dirty="0">
                <a:latin typeface="Georgia"/>
                <a:cs typeface="Georgia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R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8237" y="2019350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95" dirty="0">
                <a:latin typeface="Times New Roman"/>
                <a:cs typeface="Times New Roman"/>
              </a:rPr>
              <a:t>S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r>
              <a:rPr sz="2550" spc="442" baseline="-19607" dirty="0">
                <a:latin typeface="Georgia"/>
                <a:cs typeface="Georgia"/>
              </a:rPr>
              <a:t> </a:t>
            </a:r>
            <a:r>
              <a:rPr sz="2400" i="1" spc="-95" dirty="0">
                <a:latin typeface="Times New Roman"/>
                <a:cs typeface="Times New Roman"/>
              </a:rPr>
              <a:t>I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r>
              <a:rPr sz="2550" spc="465" baseline="-19607" dirty="0">
                <a:latin typeface="Georgia"/>
                <a:cs typeface="Georgia"/>
              </a:rPr>
              <a:t> </a:t>
            </a:r>
            <a:r>
              <a:rPr sz="2400" i="1" spc="-95" dirty="0">
                <a:latin typeface="Times New Roman"/>
                <a:cs typeface="Times New Roman"/>
              </a:rPr>
              <a:t>R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4557" y="4795832"/>
            <a:ext cx="472440" cy="20320"/>
          </a:xfrm>
          <a:custGeom>
            <a:avLst/>
            <a:gdLst/>
            <a:ahLst/>
            <a:cxnLst/>
            <a:rect l="l" t="t" r="r" b="b"/>
            <a:pathLst>
              <a:path w="472440" h="20320">
                <a:moveTo>
                  <a:pt x="472424" y="0"/>
                </a:moveTo>
                <a:lnTo>
                  <a:pt x="0" y="0"/>
                </a:lnTo>
                <a:lnTo>
                  <a:pt x="0" y="20116"/>
                </a:lnTo>
                <a:lnTo>
                  <a:pt x="472424" y="20116"/>
                </a:lnTo>
                <a:lnTo>
                  <a:pt x="4724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6937" y="4565504"/>
            <a:ext cx="188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79755" algn="l"/>
              </a:tabLst>
            </a:pPr>
            <a:r>
              <a:rPr sz="3600" i="1" spc="104" baseline="40509" dirty="0">
                <a:latin typeface="Times New Roman"/>
                <a:cs typeface="Times New Roman"/>
              </a:rPr>
              <a:t>d</a:t>
            </a:r>
            <a:r>
              <a:rPr sz="3600" i="1" spc="-127" baseline="40509" dirty="0">
                <a:latin typeface="Times New Roman"/>
                <a:cs typeface="Times New Roman"/>
              </a:rPr>
              <a:t>S</a:t>
            </a:r>
            <a:r>
              <a:rPr sz="2550" spc="179" baseline="37581" dirty="0">
                <a:latin typeface="Georgia"/>
                <a:cs typeface="Georgia"/>
              </a:rPr>
              <a:t>1</a:t>
            </a:r>
            <a:r>
              <a:rPr sz="2550" baseline="37581" dirty="0">
                <a:latin typeface="Georgia"/>
                <a:cs typeface="Georgia"/>
              </a:rPr>
              <a:t>	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1537" y="4794104"/>
            <a:ext cx="403225" cy="7518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35255">
              <a:lnSpc>
                <a:spcPts val="2840"/>
              </a:lnSpc>
              <a:spcBef>
                <a:spcPts val="225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  </a:t>
            </a:r>
            <a:r>
              <a:rPr sz="2400" i="1" spc="45" dirty="0">
                <a:latin typeface="Times New Roman"/>
                <a:cs typeface="Times New Roman"/>
              </a:rPr>
              <a:t>dI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3757" y="5608632"/>
            <a:ext cx="425450" cy="20320"/>
          </a:xfrm>
          <a:custGeom>
            <a:avLst/>
            <a:gdLst/>
            <a:ahLst/>
            <a:cxnLst/>
            <a:rect l="l" t="t" r="r" b="b"/>
            <a:pathLst>
              <a:path w="425450" h="20320">
                <a:moveTo>
                  <a:pt x="425021" y="0"/>
                </a:moveTo>
                <a:lnTo>
                  <a:pt x="0" y="0"/>
                </a:lnTo>
                <a:lnTo>
                  <a:pt x="0" y="20116"/>
                </a:lnTo>
                <a:lnTo>
                  <a:pt x="425021" y="20116"/>
                </a:lnTo>
                <a:lnTo>
                  <a:pt x="42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2821" y="5299264"/>
            <a:ext cx="328295" cy="6991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260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400" i="1" spc="15" dirty="0">
                <a:latin typeface="Times New Roman"/>
                <a:cs typeface="Times New Roman"/>
              </a:rPr>
              <a:t>dt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7885" y="5378305"/>
            <a:ext cx="165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179" baseline="-19607" dirty="0">
                <a:latin typeface="Georgia"/>
                <a:cs typeface="Georgia"/>
              </a:rPr>
              <a:t>1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20" dirty="0">
                <a:latin typeface="Arial"/>
                <a:cs typeface="Arial"/>
              </a:rPr>
              <a:t>γ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0063" y="5542897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0737" y="5967381"/>
            <a:ext cx="37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114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3341" y="6131972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2957" y="6421431"/>
            <a:ext cx="511809" cy="20320"/>
          </a:xfrm>
          <a:custGeom>
            <a:avLst/>
            <a:gdLst/>
            <a:ahLst/>
            <a:cxnLst/>
            <a:rect l="l" t="t" r="r" b="b"/>
            <a:pathLst>
              <a:path w="511809" h="20320">
                <a:moveTo>
                  <a:pt x="511767" y="0"/>
                </a:moveTo>
                <a:lnTo>
                  <a:pt x="0" y="0"/>
                </a:lnTo>
                <a:lnTo>
                  <a:pt x="0" y="20116"/>
                </a:lnTo>
                <a:lnTo>
                  <a:pt x="511767" y="20116"/>
                </a:lnTo>
                <a:lnTo>
                  <a:pt x="511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15394" y="6419704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1931" y="6191104"/>
            <a:ext cx="54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i="1" spc="-110" dirty="0">
                <a:latin typeface="Arial"/>
                <a:cs typeface="Arial"/>
              </a:rPr>
              <a:t>γ</a:t>
            </a:r>
            <a:r>
              <a:rPr sz="2400" i="1" spc="-1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1143" y="6355696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21328" y="4583328"/>
            <a:ext cx="4673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025" algn="l"/>
              </a:tabLst>
            </a:pPr>
            <a:r>
              <a:rPr sz="2400" i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dS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06315" y="5035651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99190" y="4807051"/>
            <a:ext cx="1597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76225" algn="l"/>
              </a:tabLst>
            </a:pPr>
            <a:r>
              <a:rPr sz="2550" spc="-150" baseline="37581" dirty="0">
                <a:latin typeface="Georgia"/>
                <a:cs typeface="Georgia"/>
              </a:rPr>
              <a:t>2	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-135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-44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34028" y="5497605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95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9886" y="5662197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16249" y="5951655"/>
            <a:ext cx="425450" cy="20320"/>
          </a:xfrm>
          <a:custGeom>
            <a:avLst/>
            <a:gdLst/>
            <a:ahLst/>
            <a:cxnLst/>
            <a:rect l="l" t="t" r="r" b="b"/>
            <a:pathLst>
              <a:path w="425450" h="20320">
                <a:moveTo>
                  <a:pt x="425022" y="0"/>
                </a:moveTo>
                <a:lnTo>
                  <a:pt x="0" y="0"/>
                </a:lnTo>
                <a:lnTo>
                  <a:pt x="0" y="20116"/>
                </a:lnTo>
                <a:lnTo>
                  <a:pt x="425022" y="20116"/>
                </a:lnTo>
                <a:lnTo>
                  <a:pt x="425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95313" y="5949928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03077" y="5721328"/>
            <a:ext cx="1750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-135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-44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r>
              <a:rPr sz="2550" spc="179" baseline="-19607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20" dirty="0">
                <a:latin typeface="Arial"/>
                <a:cs typeface="Arial"/>
              </a:rPr>
              <a:t>γ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72128" y="6411880"/>
            <a:ext cx="37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114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14732" y="6576472"/>
            <a:ext cx="133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54349" y="6865931"/>
            <a:ext cx="511809" cy="20320"/>
          </a:xfrm>
          <a:custGeom>
            <a:avLst/>
            <a:gdLst/>
            <a:ahLst/>
            <a:cxnLst/>
            <a:rect l="l" t="t" r="r" b="b"/>
            <a:pathLst>
              <a:path w="511809" h="20320">
                <a:moveTo>
                  <a:pt x="511768" y="0"/>
                </a:moveTo>
                <a:lnTo>
                  <a:pt x="0" y="0"/>
                </a:lnTo>
                <a:lnTo>
                  <a:pt x="0" y="20116"/>
                </a:lnTo>
                <a:lnTo>
                  <a:pt x="511768" y="20116"/>
                </a:lnTo>
                <a:lnTo>
                  <a:pt x="511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76786" y="6864204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53323" y="6635604"/>
            <a:ext cx="54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i="1" spc="-110" dirty="0">
                <a:latin typeface="Arial"/>
                <a:cs typeface="Arial"/>
              </a:rPr>
              <a:t>γ</a:t>
            </a:r>
            <a:r>
              <a:rPr sz="2400" i="1" spc="-1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62535" y="6800196"/>
            <a:ext cx="133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20900" y="965200"/>
            <a:ext cx="1017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latin typeface="Arial"/>
                <a:cs typeface="Arial"/>
              </a:rPr>
              <a:t>Cimiez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69400" y="927100"/>
            <a:ext cx="962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Ariane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21592" y="1271106"/>
            <a:ext cx="1270000" cy="3989070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vert="vert270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332740" algn="ctr">
              <a:lnSpc>
                <a:spcPct val="100000"/>
              </a:lnSpc>
              <a:spcBef>
                <a:spcPts val="5"/>
              </a:spcBef>
            </a:pPr>
            <a:r>
              <a:rPr sz="3600" b="1" spc="-60" baseline="1157" dirty="0">
                <a:latin typeface="Arial"/>
                <a:cs typeface="Arial"/>
              </a:rPr>
              <a:t>Avenue</a:t>
            </a:r>
            <a:r>
              <a:rPr sz="3600" b="1" spc="-67" baseline="1157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Jean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30" dirty="0">
                <a:latin typeface="Arial"/>
                <a:cs typeface="Arial"/>
              </a:rPr>
              <a:t>Médecin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097893" y="3173049"/>
            <a:ext cx="4983480" cy="2057400"/>
            <a:chOff x="7097893" y="3173049"/>
            <a:chExt cx="4983480" cy="2057400"/>
          </a:xfrm>
        </p:grpSpPr>
        <p:sp>
          <p:nvSpPr>
            <p:cNvPr id="37" name="object 37"/>
            <p:cNvSpPr/>
            <p:nvPr/>
          </p:nvSpPr>
          <p:spPr>
            <a:xfrm>
              <a:off x="7470930" y="3242899"/>
              <a:ext cx="2032635" cy="1499235"/>
            </a:xfrm>
            <a:custGeom>
              <a:avLst/>
              <a:gdLst/>
              <a:ahLst/>
              <a:cxnLst/>
              <a:rect l="l" t="t" r="r" b="b"/>
              <a:pathLst>
                <a:path w="2032634" h="1499235">
                  <a:moveTo>
                    <a:pt x="2032250" y="0"/>
                  </a:moveTo>
                  <a:lnTo>
                    <a:pt x="56211" y="1457656"/>
                  </a:lnTo>
                  <a:lnTo>
                    <a:pt x="0" y="1499121"/>
                  </a:lnTo>
                </a:path>
              </a:pathLst>
            </a:custGeom>
            <a:ln w="139700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97893" y="4485930"/>
              <a:ext cx="588010" cy="531495"/>
            </a:xfrm>
            <a:custGeom>
              <a:avLst/>
              <a:gdLst/>
              <a:ahLst/>
              <a:cxnLst/>
              <a:rect l="l" t="t" r="r" b="b"/>
              <a:pathLst>
                <a:path w="588009" h="531495">
                  <a:moveTo>
                    <a:pt x="270927" y="0"/>
                  </a:moveTo>
                  <a:lnTo>
                    <a:pt x="0" y="531265"/>
                  </a:lnTo>
                  <a:lnTo>
                    <a:pt x="587569" y="429248"/>
                  </a:lnTo>
                  <a:lnTo>
                    <a:pt x="270927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3880" y="4855464"/>
              <a:ext cx="1327150" cy="374650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5173" y="5435377"/>
            <a:ext cx="1352550" cy="374650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3269514" y="3130550"/>
            <a:ext cx="2544445" cy="1911985"/>
            <a:chOff x="3269514" y="3130550"/>
            <a:chExt cx="2544445" cy="191198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9514" y="4667722"/>
              <a:ext cx="1314450" cy="37465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657600" y="3200400"/>
              <a:ext cx="1795780" cy="1450975"/>
            </a:xfrm>
            <a:custGeom>
              <a:avLst/>
              <a:gdLst/>
              <a:ahLst/>
              <a:cxnLst/>
              <a:rect l="l" t="t" r="r" b="b"/>
              <a:pathLst>
                <a:path w="1795779" h="1450975">
                  <a:moveTo>
                    <a:pt x="0" y="0"/>
                  </a:moveTo>
                  <a:lnTo>
                    <a:pt x="1741365" y="1406647"/>
                  </a:lnTo>
                  <a:lnTo>
                    <a:pt x="1795702" y="1450539"/>
                  </a:lnTo>
                </a:path>
              </a:pathLst>
            </a:custGeom>
            <a:ln w="139700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31376" y="4399579"/>
              <a:ext cx="582930" cy="542925"/>
            </a:xfrm>
            <a:custGeom>
              <a:avLst/>
              <a:gdLst/>
              <a:ahLst/>
              <a:cxnLst/>
              <a:rect l="l" t="t" r="r" b="b"/>
              <a:pathLst>
                <a:path w="582929" h="542925">
                  <a:moveTo>
                    <a:pt x="335178" y="0"/>
                  </a:moveTo>
                  <a:lnTo>
                    <a:pt x="0" y="414935"/>
                  </a:lnTo>
                  <a:lnTo>
                    <a:pt x="582523" y="542645"/>
                  </a:lnTo>
                  <a:lnTo>
                    <a:pt x="335178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47784" y="5795549"/>
            <a:ext cx="1333500" cy="374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524000"/>
            <a:ext cx="3345815" cy="1801495"/>
          </a:xfrm>
          <a:custGeom>
            <a:avLst/>
            <a:gdLst/>
            <a:ahLst/>
            <a:cxnLst/>
            <a:rect l="l" t="t" r="r" b="b"/>
            <a:pathLst>
              <a:path w="3345815" h="1801495">
                <a:moveTo>
                  <a:pt x="2855446" y="263803"/>
                </a:moveTo>
                <a:lnTo>
                  <a:pt x="2903213" y="290586"/>
                </a:lnTo>
                <a:lnTo>
                  <a:pt x="2948530" y="318148"/>
                </a:lnTo>
                <a:lnTo>
                  <a:pt x="2991398" y="346447"/>
                </a:lnTo>
                <a:lnTo>
                  <a:pt x="3031816" y="375443"/>
                </a:lnTo>
                <a:lnTo>
                  <a:pt x="3069784" y="405095"/>
                </a:lnTo>
                <a:lnTo>
                  <a:pt x="3105303" y="435361"/>
                </a:lnTo>
                <a:lnTo>
                  <a:pt x="3138373" y="466201"/>
                </a:lnTo>
                <a:lnTo>
                  <a:pt x="3168992" y="497574"/>
                </a:lnTo>
                <a:lnTo>
                  <a:pt x="3197163" y="529438"/>
                </a:lnTo>
                <a:lnTo>
                  <a:pt x="3222883" y="561754"/>
                </a:lnTo>
                <a:lnTo>
                  <a:pt x="3246154" y="594478"/>
                </a:lnTo>
                <a:lnTo>
                  <a:pt x="3266976" y="627572"/>
                </a:lnTo>
                <a:lnTo>
                  <a:pt x="3285348" y="660994"/>
                </a:lnTo>
                <a:lnTo>
                  <a:pt x="3314743" y="728656"/>
                </a:lnTo>
                <a:lnTo>
                  <a:pt x="3334339" y="797138"/>
                </a:lnTo>
                <a:lnTo>
                  <a:pt x="3344138" y="866112"/>
                </a:lnTo>
                <a:lnTo>
                  <a:pt x="3345362" y="900681"/>
                </a:lnTo>
                <a:lnTo>
                  <a:pt x="3344138" y="935250"/>
                </a:lnTo>
                <a:lnTo>
                  <a:pt x="3334339" y="1004223"/>
                </a:lnTo>
                <a:lnTo>
                  <a:pt x="3314743" y="1072705"/>
                </a:lnTo>
                <a:lnTo>
                  <a:pt x="3285348" y="1140368"/>
                </a:lnTo>
                <a:lnTo>
                  <a:pt x="3266976" y="1173789"/>
                </a:lnTo>
                <a:lnTo>
                  <a:pt x="3246154" y="1206883"/>
                </a:lnTo>
                <a:lnTo>
                  <a:pt x="3222883" y="1239608"/>
                </a:lnTo>
                <a:lnTo>
                  <a:pt x="3197163" y="1271923"/>
                </a:lnTo>
                <a:lnTo>
                  <a:pt x="3168992" y="1303787"/>
                </a:lnTo>
                <a:lnTo>
                  <a:pt x="3138373" y="1335160"/>
                </a:lnTo>
                <a:lnTo>
                  <a:pt x="3105303" y="1366000"/>
                </a:lnTo>
                <a:lnTo>
                  <a:pt x="3069784" y="1396266"/>
                </a:lnTo>
                <a:lnTo>
                  <a:pt x="3031816" y="1425918"/>
                </a:lnTo>
                <a:lnTo>
                  <a:pt x="2991398" y="1454914"/>
                </a:lnTo>
                <a:lnTo>
                  <a:pt x="2948530" y="1483213"/>
                </a:lnTo>
                <a:lnTo>
                  <a:pt x="2903213" y="1510775"/>
                </a:lnTo>
                <a:lnTo>
                  <a:pt x="2855446" y="1537558"/>
                </a:lnTo>
                <a:lnTo>
                  <a:pt x="2815772" y="1558240"/>
                </a:lnTo>
                <a:lnTo>
                  <a:pt x="2775163" y="1578078"/>
                </a:lnTo>
                <a:lnTo>
                  <a:pt x="2733658" y="1597072"/>
                </a:lnTo>
                <a:lnTo>
                  <a:pt x="2691295" y="1615222"/>
                </a:lnTo>
                <a:lnTo>
                  <a:pt x="2648115" y="1632527"/>
                </a:lnTo>
                <a:lnTo>
                  <a:pt x="2604155" y="1648989"/>
                </a:lnTo>
                <a:lnTo>
                  <a:pt x="2559455" y="1664606"/>
                </a:lnTo>
                <a:lnTo>
                  <a:pt x="2514054" y="1679379"/>
                </a:lnTo>
                <a:lnTo>
                  <a:pt x="2467990" y="1693308"/>
                </a:lnTo>
                <a:lnTo>
                  <a:pt x="2421303" y="1706392"/>
                </a:lnTo>
                <a:lnTo>
                  <a:pt x="2374031" y="1718633"/>
                </a:lnTo>
                <a:lnTo>
                  <a:pt x="2326214" y="1730029"/>
                </a:lnTo>
                <a:lnTo>
                  <a:pt x="2277890" y="1740581"/>
                </a:lnTo>
                <a:lnTo>
                  <a:pt x="2229099" y="1750289"/>
                </a:lnTo>
                <a:lnTo>
                  <a:pt x="2179879" y="1759153"/>
                </a:lnTo>
                <a:lnTo>
                  <a:pt x="2130270" y="1767173"/>
                </a:lnTo>
                <a:lnTo>
                  <a:pt x="2080310" y="1774348"/>
                </a:lnTo>
                <a:lnTo>
                  <a:pt x="2030038" y="1780679"/>
                </a:lnTo>
                <a:lnTo>
                  <a:pt x="1979494" y="1786166"/>
                </a:lnTo>
                <a:lnTo>
                  <a:pt x="1928715" y="1790809"/>
                </a:lnTo>
                <a:lnTo>
                  <a:pt x="1877742" y="1794608"/>
                </a:lnTo>
                <a:lnTo>
                  <a:pt x="1826613" y="1797563"/>
                </a:lnTo>
                <a:lnTo>
                  <a:pt x="1775367" y="1799673"/>
                </a:lnTo>
                <a:lnTo>
                  <a:pt x="1724044" y="1800939"/>
                </a:lnTo>
                <a:lnTo>
                  <a:pt x="1672681" y="1801361"/>
                </a:lnTo>
                <a:lnTo>
                  <a:pt x="1621318" y="1800939"/>
                </a:lnTo>
                <a:lnTo>
                  <a:pt x="1569995" y="1799673"/>
                </a:lnTo>
                <a:lnTo>
                  <a:pt x="1518749" y="1797563"/>
                </a:lnTo>
                <a:lnTo>
                  <a:pt x="1467620" y="1794608"/>
                </a:lnTo>
                <a:lnTo>
                  <a:pt x="1416647" y="1790809"/>
                </a:lnTo>
                <a:lnTo>
                  <a:pt x="1365869" y="1786166"/>
                </a:lnTo>
                <a:lnTo>
                  <a:pt x="1315324" y="1780679"/>
                </a:lnTo>
                <a:lnTo>
                  <a:pt x="1265052" y="1774348"/>
                </a:lnTo>
                <a:lnTo>
                  <a:pt x="1215092" y="1767173"/>
                </a:lnTo>
                <a:lnTo>
                  <a:pt x="1165483" y="1759153"/>
                </a:lnTo>
                <a:lnTo>
                  <a:pt x="1116263" y="1750289"/>
                </a:lnTo>
                <a:lnTo>
                  <a:pt x="1067472" y="1740581"/>
                </a:lnTo>
                <a:lnTo>
                  <a:pt x="1019148" y="1730029"/>
                </a:lnTo>
                <a:lnTo>
                  <a:pt x="971331" y="1718633"/>
                </a:lnTo>
                <a:lnTo>
                  <a:pt x="924060" y="1706392"/>
                </a:lnTo>
                <a:lnTo>
                  <a:pt x="877373" y="1693308"/>
                </a:lnTo>
                <a:lnTo>
                  <a:pt x="831309" y="1679379"/>
                </a:lnTo>
                <a:lnTo>
                  <a:pt x="785907" y="1664606"/>
                </a:lnTo>
                <a:lnTo>
                  <a:pt x="741207" y="1648989"/>
                </a:lnTo>
                <a:lnTo>
                  <a:pt x="697248" y="1632527"/>
                </a:lnTo>
                <a:lnTo>
                  <a:pt x="654067" y="1615222"/>
                </a:lnTo>
                <a:lnTo>
                  <a:pt x="611705" y="1597072"/>
                </a:lnTo>
                <a:lnTo>
                  <a:pt x="570200" y="1578078"/>
                </a:lnTo>
                <a:lnTo>
                  <a:pt x="529591" y="1558240"/>
                </a:lnTo>
                <a:lnTo>
                  <a:pt x="489917" y="1537558"/>
                </a:lnTo>
                <a:lnTo>
                  <a:pt x="442150" y="1510775"/>
                </a:lnTo>
                <a:lnTo>
                  <a:pt x="396832" y="1483213"/>
                </a:lnTo>
                <a:lnTo>
                  <a:pt x="353965" y="1454914"/>
                </a:lnTo>
                <a:lnTo>
                  <a:pt x="313546" y="1425918"/>
                </a:lnTo>
                <a:lnTo>
                  <a:pt x="275578" y="1396266"/>
                </a:lnTo>
                <a:lnTo>
                  <a:pt x="240059" y="1366000"/>
                </a:lnTo>
                <a:lnTo>
                  <a:pt x="206989" y="1335160"/>
                </a:lnTo>
                <a:lnTo>
                  <a:pt x="176370" y="1303787"/>
                </a:lnTo>
                <a:lnTo>
                  <a:pt x="148199" y="1271923"/>
                </a:lnTo>
                <a:lnTo>
                  <a:pt x="122479" y="1239608"/>
                </a:lnTo>
                <a:lnTo>
                  <a:pt x="99208" y="1206883"/>
                </a:lnTo>
                <a:lnTo>
                  <a:pt x="78386" y="1173789"/>
                </a:lnTo>
                <a:lnTo>
                  <a:pt x="60014" y="1140368"/>
                </a:lnTo>
                <a:lnTo>
                  <a:pt x="30619" y="1072705"/>
                </a:lnTo>
                <a:lnTo>
                  <a:pt x="11023" y="1004223"/>
                </a:lnTo>
                <a:lnTo>
                  <a:pt x="1224" y="935250"/>
                </a:lnTo>
                <a:lnTo>
                  <a:pt x="0" y="900681"/>
                </a:lnTo>
                <a:lnTo>
                  <a:pt x="1224" y="866112"/>
                </a:lnTo>
                <a:lnTo>
                  <a:pt x="11023" y="797138"/>
                </a:lnTo>
                <a:lnTo>
                  <a:pt x="30619" y="728656"/>
                </a:lnTo>
                <a:lnTo>
                  <a:pt x="60014" y="660994"/>
                </a:lnTo>
                <a:lnTo>
                  <a:pt x="78386" y="627572"/>
                </a:lnTo>
                <a:lnTo>
                  <a:pt x="99208" y="594478"/>
                </a:lnTo>
                <a:lnTo>
                  <a:pt x="122479" y="561754"/>
                </a:lnTo>
                <a:lnTo>
                  <a:pt x="148199" y="529438"/>
                </a:lnTo>
                <a:lnTo>
                  <a:pt x="176370" y="497574"/>
                </a:lnTo>
                <a:lnTo>
                  <a:pt x="206989" y="466201"/>
                </a:lnTo>
                <a:lnTo>
                  <a:pt x="240059" y="435361"/>
                </a:lnTo>
                <a:lnTo>
                  <a:pt x="275578" y="405095"/>
                </a:lnTo>
                <a:lnTo>
                  <a:pt x="313546" y="375443"/>
                </a:lnTo>
                <a:lnTo>
                  <a:pt x="353965" y="346447"/>
                </a:lnTo>
                <a:lnTo>
                  <a:pt x="396832" y="318148"/>
                </a:lnTo>
                <a:lnTo>
                  <a:pt x="442150" y="290586"/>
                </a:lnTo>
                <a:lnTo>
                  <a:pt x="489917" y="263803"/>
                </a:lnTo>
                <a:lnTo>
                  <a:pt x="529591" y="243121"/>
                </a:lnTo>
                <a:lnTo>
                  <a:pt x="570200" y="223283"/>
                </a:lnTo>
                <a:lnTo>
                  <a:pt x="611705" y="204289"/>
                </a:lnTo>
                <a:lnTo>
                  <a:pt x="654067" y="186139"/>
                </a:lnTo>
                <a:lnTo>
                  <a:pt x="697248" y="168834"/>
                </a:lnTo>
                <a:lnTo>
                  <a:pt x="741207" y="152372"/>
                </a:lnTo>
                <a:lnTo>
                  <a:pt x="785907" y="136755"/>
                </a:lnTo>
                <a:lnTo>
                  <a:pt x="831309" y="121982"/>
                </a:lnTo>
                <a:lnTo>
                  <a:pt x="877373" y="108053"/>
                </a:lnTo>
                <a:lnTo>
                  <a:pt x="924060" y="94969"/>
                </a:lnTo>
                <a:lnTo>
                  <a:pt x="971331" y="82728"/>
                </a:lnTo>
                <a:lnTo>
                  <a:pt x="1019148" y="71332"/>
                </a:lnTo>
                <a:lnTo>
                  <a:pt x="1067472" y="60780"/>
                </a:lnTo>
                <a:lnTo>
                  <a:pt x="1116263" y="51072"/>
                </a:lnTo>
                <a:lnTo>
                  <a:pt x="1165483" y="42208"/>
                </a:lnTo>
                <a:lnTo>
                  <a:pt x="1215092" y="34188"/>
                </a:lnTo>
                <a:lnTo>
                  <a:pt x="1265052" y="27013"/>
                </a:lnTo>
                <a:lnTo>
                  <a:pt x="1315324" y="20682"/>
                </a:lnTo>
                <a:lnTo>
                  <a:pt x="1365869" y="15195"/>
                </a:lnTo>
                <a:lnTo>
                  <a:pt x="1416647" y="10552"/>
                </a:lnTo>
                <a:lnTo>
                  <a:pt x="1467620" y="6753"/>
                </a:lnTo>
                <a:lnTo>
                  <a:pt x="1518749" y="3798"/>
                </a:lnTo>
                <a:lnTo>
                  <a:pt x="1569995" y="1688"/>
                </a:lnTo>
                <a:lnTo>
                  <a:pt x="1621318" y="422"/>
                </a:lnTo>
                <a:lnTo>
                  <a:pt x="1672681" y="0"/>
                </a:lnTo>
                <a:lnTo>
                  <a:pt x="1724044" y="422"/>
                </a:lnTo>
                <a:lnTo>
                  <a:pt x="1775367" y="1688"/>
                </a:lnTo>
                <a:lnTo>
                  <a:pt x="1826613" y="3798"/>
                </a:lnTo>
                <a:lnTo>
                  <a:pt x="1877742" y="6753"/>
                </a:lnTo>
                <a:lnTo>
                  <a:pt x="1928715" y="10552"/>
                </a:lnTo>
                <a:lnTo>
                  <a:pt x="1979494" y="15195"/>
                </a:lnTo>
                <a:lnTo>
                  <a:pt x="2030038" y="20682"/>
                </a:lnTo>
                <a:lnTo>
                  <a:pt x="2080310" y="27013"/>
                </a:lnTo>
                <a:lnTo>
                  <a:pt x="2130270" y="34188"/>
                </a:lnTo>
                <a:lnTo>
                  <a:pt x="2179879" y="42208"/>
                </a:lnTo>
                <a:lnTo>
                  <a:pt x="2229099" y="51072"/>
                </a:lnTo>
                <a:lnTo>
                  <a:pt x="2277890" y="60780"/>
                </a:lnTo>
                <a:lnTo>
                  <a:pt x="2326214" y="71332"/>
                </a:lnTo>
                <a:lnTo>
                  <a:pt x="2374031" y="82728"/>
                </a:lnTo>
                <a:lnTo>
                  <a:pt x="2421303" y="94969"/>
                </a:lnTo>
                <a:lnTo>
                  <a:pt x="2467990" y="108053"/>
                </a:lnTo>
                <a:lnTo>
                  <a:pt x="2514054" y="121982"/>
                </a:lnTo>
                <a:lnTo>
                  <a:pt x="2559455" y="136755"/>
                </a:lnTo>
                <a:lnTo>
                  <a:pt x="2604155" y="152372"/>
                </a:lnTo>
                <a:lnTo>
                  <a:pt x="2648115" y="168834"/>
                </a:lnTo>
                <a:lnTo>
                  <a:pt x="2691295" y="186139"/>
                </a:lnTo>
                <a:lnTo>
                  <a:pt x="2733658" y="204289"/>
                </a:lnTo>
                <a:lnTo>
                  <a:pt x="2775163" y="223283"/>
                </a:lnTo>
                <a:lnTo>
                  <a:pt x="2815772" y="243121"/>
                </a:lnTo>
                <a:lnTo>
                  <a:pt x="2855446" y="263803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9100" y="1473200"/>
            <a:ext cx="3345815" cy="1801495"/>
          </a:xfrm>
          <a:custGeom>
            <a:avLst/>
            <a:gdLst/>
            <a:ahLst/>
            <a:cxnLst/>
            <a:rect l="l" t="t" r="r" b="b"/>
            <a:pathLst>
              <a:path w="3345815" h="1801495">
                <a:moveTo>
                  <a:pt x="2855446" y="263803"/>
                </a:moveTo>
                <a:lnTo>
                  <a:pt x="2903213" y="290586"/>
                </a:lnTo>
                <a:lnTo>
                  <a:pt x="2948530" y="318148"/>
                </a:lnTo>
                <a:lnTo>
                  <a:pt x="2991398" y="346447"/>
                </a:lnTo>
                <a:lnTo>
                  <a:pt x="3031816" y="375443"/>
                </a:lnTo>
                <a:lnTo>
                  <a:pt x="3069784" y="405095"/>
                </a:lnTo>
                <a:lnTo>
                  <a:pt x="3105303" y="435361"/>
                </a:lnTo>
                <a:lnTo>
                  <a:pt x="3138373" y="466201"/>
                </a:lnTo>
                <a:lnTo>
                  <a:pt x="3168992" y="497574"/>
                </a:lnTo>
                <a:lnTo>
                  <a:pt x="3197163" y="529438"/>
                </a:lnTo>
                <a:lnTo>
                  <a:pt x="3222883" y="561754"/>
                </a:lnTo>
                <a:lnTo>
                  <a:pt x="3246154" y="594478"/>
                </a:lnTo>
                <a:lnTo>
                  <a:pt x="3266976" y="627572"/>
                </a:lnTo>
                <a:lnTo>
                  <a:pt x="3285348" y="660994"/>
                </a:lnTo>
                <a:lnTo>
                  <a:pt x="3314743" y="728656"/>
                </a:lnTo>
                <a:lnTo>
                  <a:pt x="3334339" y="797138"/>
                </a:lnTo>
                <a:lnTo>
                  <a:pt x="3344138" y="866112"/>
                </a:lnTo>
                <a:lnTo>
                  <a:pt x="3345362" y="900681"/>
                </a:lnTo>
                <a:lnTo>
                  <a:pt x="3344138" y="935250"/>
                </a:lnTo>
                <a:lnTo>
                  <a:pt x="3334339" y="1004223"/>
                </a:lnTo>
                <a:lnTo>
                  <a:pt x="3314743" y="1072705"/>
                </a:lnTo>
                <a:lnTo>
                  <a:pt x="3285348" y="1140368"/>
                </a:lnTo>
                <a:lnTo>
                  <a:pt x="3266976" y="1173789"/>
                </a:lnTo>
                <a:lnTo>
                  <a:pt x="3246154" y="1206883"/>
                </a:lnTo>
                <a:lnTo>
                  <a:pt x="3222883" y="1239608"/>
                </a:lnTo>
                <a:lnTo>
                  <a:pt x="3197163" y="1271923"/>
                </a:lnTo>
                <a:lnTo>
                  <a:pt x="3168992" y="1303787"/>
                </a:lnTo>
                <a:lnTo>
                  <a:pt x="3138373" y="1335160"/>
                </a:lnTo>
                <a:lnTo>
                  <a:pt x="3105303" y="1366000"/>
                </a:lnTo>
                <a:lnTo>
                  <a:pt x="3069784" y="1396266"/>
                </a:lnTo>
                <a:lnTo>
                  <a:pt x="3031816" y="1425918"/>
                </a:lnTo>
                <a:lnTo>
                  <a:pt x="2991398" y="1454914"/>
                </a:lnTo>
                <a:lnTo>
                  <a:pt x="2948530" y="1483213"/>
                </a:lnTo>
                <a:lnTo>
                  <a:pt x="2903213" y="1510775"/>
                </a:lnTo>
                <a:lnTo>
                  <a:pt x="2855446" y="1537558"/>
                </a:lnTo>
                <a:lnTo>
                  <a:pt x="2815772" y="1558240"/>
                </a:lnTo>
                <a:lnTo>
                  <a:pt x="2775163" y="1578078"/>
                </a:lnTo>
                <a:lnTo>
                  <a:pt x="2733658" y="1597072"/>
                </a:lnTo>
                <a:lnTo>
                  <a:pt x="2691295" y="1615222"/>
                </a:lnTo>
                <a:lnTo>
                  <a:pt x="2648115" y="1632527"/>
                </a:lnTo>
                <a:lnTo>
                  <a:pt x="2604155" y="1648989"/>
                </a:lnTo>
                <a:lnTo>
                  <a:pt x="2559455" y="1664606"/>
                </a:lnTo>
                <a:lnTo>
                  <a:pt x="2514054" y="1679379"/>
                </a:lnTo>
                <a:lnTo>
                  <a:pt x="2467990" y="1693308"/>
                </a:lnTo>
                <a:lnTo>
                  <a:pt x="2421303" y="1706392"/>
                </a:lnTo>
                <a:lnTo>
                  <a:pt x="2374031" y="1718633"/>
                </a:lnTo>
                <a:lnTo>
                  <a:pt x="2326214" y="1730029"/>
                </a:lnTo>
                <a:lnTo>
                  <a:pt x="2277890" y="1740581"/>
                </a:lnTo>
                <a:lnTo>
                  <a:pt x="2229099" y="1750289"/>
                </a:lnTo>
                <a:lnTo>
                  <a:pt x="2179879" y="1759153"/>
                </a:lnTo>
                <a:lnTo>
                  <a:pt x="2130270" y="1767173"/>
                </a:lnTo>
                <a:lnTo>
                  <a:pt x="2080310" y="1774348"/>
                </a:lnTo>
                <a:lnTo>
                  <a:pt x="2030038" y="1780679"/>
                </a:lnTo>
                <a:lnTo>
                  <a:pt x="1979494" y="1786166"/>
                </a:lnTo>
                <a:lnTo>
                  <a:pt x="1928715" y="1790809"/>
                </a:lnTo>
                <a:lnTo>
                  <a:pt x="1877742" y="1794608"/>
                </a:lnTo>
                <a:lnTo>
                  <a:pt x="1826613" y="1797563"/>
                </a:lnTo>
                <a:lnTo>
                  <a:pt x="1775367" y="1799673"/>
                </a:lnTo>
                <a:lnTo>
                  <a:pt x="1724044" y="1800939"/>
                </a:lnTo>
                <a:lnTo>
                  <a:pt x="1672681" y="1801361"/>
                </a:lnTo>
                <a:lnTo>
                  <a:pt x="1621318" y="1800939"/>
                </a:lnTo>
                <a:lnTo>
                  <a:pt x="1569995" y="1799673"/>
                </a:lnTo>
                <a:lnTo>
                  <a:pt x="1518749" y="1797563"/>
                </a:lnTo>
                <a:lnTo>
                  <a:pt x="1467620" y="1794608"/>
                </a:lnTo>
                <a:lnTo>
                  <a:pt x="1416647" y="1790809"/>
                </a:lnTo>
                <a:lnTo>
                  <a:pt x="1365869" y="1786166"/>
                </a:lnTo>
                <a:lnTo>
                  <a:pt x="1315324" y="1780679"/>
                </a:lnTo>
                <a:lnTo>
                  <a:pt x="1265052" y="1774348"/>
                </a:lnTo>
                <a:lnTo>
                  <a:pt x="1215092" y="1767173"/>
                </a:lnTo>
                <a:lnTo>
                  <a:pt x="1165483" y="1759153"/>
                </a:lnTo>
                <a:lnTo>
                  <a:pt x="1116263" y="1750289"/>
                </a:lnTo>
                <a:lnTo>
                  <a:pt x="1067472" y="1740581"/>
                </a:lnTo>
                <a:lnTo>
                  <a:pt x="1019148" y="1730029"/>
                </a:lnTo>
                <a:lnTo>
                  <a:pt x="971331" y="1718633"/>
                </a:lnTo>
                <a:lnTo>
                  <a:pt x="924060" y="1706392"/>
                </a:lnTo>
                <a:lnTo>
                  <a:pt x="877373" y="1693308"/>
                </a:lnTo>
                <a:lnTo>
                  <a:pt x="831309" y="1679379"/>
                </a:lnTo>
                <a:lnTo>
                  <a:pt x="785907" y="1664606"/>
                </a:lnTo>
                <a:lnTo>
                  <a:pt x="741207" y="1648989"/>
                </a:lnTo>
                <a:lnTo>
                  <a:pt x="697248" y="1632527"/>
                </a:lnTo>
                <a:lnTo>
                  <a:pt x="654067" y="1615222"/>
                </a:lnTo>
                <a:lnTo>
                  <a:pt x="611705" y="1597072"/>
                </a:lnTo>
                <a:lnTo>
                  <a:pt x="570200" y="1578078"/>
                </a:lnTo>
                <a:lnTo>
                  <a:pt x="529591" y="1558240"/>
                </a:lnTo>
                <a:lnTo>
                  <a:pt x="489917" y="1537558"/>
                </a:lnTo>
                <a:lnTo>
                  <a:pt x="442150" y="1510775"/>
                </a:lnTo>
                <a:lnTo>
                  <a:pt x="396832" y="1483213"/>
                </a:lnTo>
                <a:lnTo>
                  <a:pt x="353965" y="1454914"/>
                </a:lnTo>
                <a:lnTo>
                  <a:pt x="313546" y="1425918"/>
                </a:lnTo>
                <a:lnTo>
                  <a:pt x="275578" y="1396266"/>
                </a:lnTo>
                <a:lnTo>
                  <a:pt x="240059" y="1366000"/>
                </a:lnTo>
                <a:lnTo>
                  <a:pt x="206989" y="1335160"/>
                </a:lnTo>
                <a:lnTo>
                  <a:pt x="176370" y="1303787"/>
                </a:lnTo>
                <a:lnTo>
                  <a:pt x="148199" y="1271923"/>
                </a:lnTo>
                <a:lnTo>
                  <a:pt x="122479" y="1239608"/>
                </a:lnTo>
                <a:lnTo>
                  <a:pt x="99208" y="1206883"/>
                </a:lnTo>
                <a:lnTo>
                  <a:pt x="78386" y="1173789"/>
                </a:lnTo>
                <a:lnTo>
                  <a:pt x="60014" y="1140368"/>
                </a:lnTo>
                <a:lnTo>
                  <a:pt x="30619" y="1072705"/>
                </a:lnTo>
                <a:lnTo>
                  <a:pt x="11023" y="1004223"/>
                </a:lnTo>
                <a:lnTo>
                  <a:pt x="1224" y="935250"/>
                </a:lnTo>
                <a:lnTo>
                  <a:pt x="0" y="900681"/>
                </a:lnTo>
                <a:lnTo>
                  <a:pt x="1224" y="866112"/>
                </a:lnTo>
                <a:lnTo>
                  <a:pt x="11023" y="797138"/>
                </a:lnTo>
                <a:lnTo>
                  <a:pt x="30619" y="728656"/>
                </a:lnTo>
                <a:lnTo>
                  <a:pt x="60014" y="660994"/>
                </a:lnTo>
                <a:lnTo>
                  <a:pt x="78386" y="627572"/>
                </a:lnTo>
                <a:lnTo>
                  <a:pt x="99208" y="594478"/>
                </a:lnTo>
                <a:lnTo>
                  <a:pt x="122479" y="561754"/>
                </a:lnTo>
                <a:lnTo>
                  <a:pt x="148199" y="529438"/>
                </a:lnTo>
                <a:lnTo>
                  <a:pt x="176370" y="497574"/>
                </a:lnTo>
                <a:lnTo>
                  <a:pt x="206989" y="466201"/>
                </a:lnTo>
                <a:lnTo>
                  <a:pt x="240059" y="435361"/>
                </a:lnTo>
                <a:lnTo>
                  <a:pt x="275578" y="405095"/>
                </a:lnTo>
                <a:lnTo>
                  <a:pt x="313546" y="375443"/>
                </a:lnTo>
                <a:lnTo>
                  <a:pt x="353965" y="346447"/>
                </a:lnTo>
                <a:lnTo>
                  <a:pt x="396832" y="318148"/>
                </a:lnTo>
                <a:lnTo>
                  <a:pt x="442150" y="290586"/>
                </a:lnTo>
                <a:lnTo>
                  <a:pt x="489917" y="263803"/>
                </a:lnTo>
                <a:lnTo>
                  <a:pt x="529591" y="243121"/>
                </a:lnTo>
                <a:lnTo>
                  <a:pt x="570200" y="223283"/>
                </a:lnTo>
                <a:lnTo>
                  <a:pt x="611705" y="204289"/>
                </a:lnTo>
                <a:lnTo>
                  <a:pt x="654067" y="186139"/>
                </a:lnTo>
                <a:lnTo>
                  <a:pt x="697248" y="168834"/>
                </a:lnTo>
                <a:lnTo>
                  <a:pt x="741207" y="152372"/>
                </a:lnTo>
                <a:lnTo>
                  <a:pt x="785907" y="136755"/>
                </a:lnTo>
                <a:lnTo>
                  <a:pt x="831309" y="121982"/>
                </a:lnTo>
                <a:lnTo>
                  <a:pt x="877373" y="108053"/>
                </a:lnTo>
                <a:lnTo>
                  <a:pt x="924060" y="94969"/>
                </a:lnTo>
                <a:lnTo>
                  <a:pt x="971331" y="82728"/>
                </a:lnTo>
                <a:lnTo>
                  <a:pt x="1019148" y="71332"/>
                </a:lnTo>
                <a:lnTo>
                  <a:pt x="1067472" y="60780"/>
                </a:lnTo>
                <a:lnTo>
                  <a:pt x="1116263" y="51072"/>
                </a:lnTo>
                <a:lnTo>
                  <a:pt x="1165483" y="42208"/>
                </a:lnTo>
                <a:lnTo>
                  <a:pt x="1215092" y="34188"/>
                </a:lnTo>
                <a:lnTo>
                  <a:pt x="1265052" y="27013"/>
                </a:lnTo>
                <a:lnTo>
                  <a:pt x="1315324" y="20682"/>
                </a:lnTo>
                <a:lnTo>
                  <a:pt x="1365869" y="15195"/>
                </a:lnTo>
                <a:lnTo>
                  <a:pt x="1416647" y="10552"/>
                </a:lnTo>
                <a:lnTo>
                  <a:pt x="1467620" y="6753"/>
                </a:lnTo>
                <a:lnTo>
                  <a:pt x="1518749" y="3798"/>
                </a:lnTo>
                <a:lnTo>
                  <a:pt x="1569995" y="1688"/>
                </a:lnTo>
                <a:lnTo>
                  <a:pt x="1621318" y="422"/>
                </a:lnTo>
                <a:lnTo>
                  <a:pt x="1672681" y="0"/>
                </a:lnTo>
                <a:lnTo>
                  <a:pt x="1724044" y="422"/>
                </a:lnTo>
                <a:lnTo>
                  <a:pt x="1775367" y="1688"/>
                </a:lnTo>
                <a:lnTo>
                  <a:pt x="1826613" y="3798"/>
                </a:lnTo>
                <a:lnTo>
                  <a:pt x="1877742" y="6753"/>
                </a:lnTo>
                <a:lnTo>
                  <a:pt x="1928715" y="10552"/>
                </a:lnTo>
                <a:lnTo>
                  <a:pt x="1979494" y="15195"/>
                </a:lnTo>
                <a:lnTo>
                  <a:pt x="2030038" y="20682"/>
                </a:lnTo>
                <a:lnTo>
                  <a:pt x="2080310" y="27013"/>
                </a:lnTo>
                <a:lnTo>
                  <a:pt x="2130270" y="34188"/>
                </a:lnTo>
                <a:lnTo>
                  <a:pt x="2179879" y="42208"/>
                </a:lnTo>
                <a:lnTo>
                  <a:pt x="2229099" y="51072"/>
                </a:lnTo>
                <a:lnTo>
                  <a:pt x="2277890" y="60780"/>
                </a:lnTo>
                <a:lnTo>
                  <a:pt x="2326214" y="71332"/>
                </a:lnTo>
                <a:lnTo>
                  <a:pt x="2374031" y="82728"/>
                </a:lnTo>
                <a:lnTo>
                  <a:pt x="2421303" y="94969"/>
                </a:lnTo>
                <a:lnTo>
                  <a:pt x="2467990" y="108053"/>
                </a:lnTo>
                <a:lnTo>
                  <a:pt x="2514054" y="121982"/>
                </a:lnTo>
                <a:lnTo>
                  <a:pt x="2559455" y="136755"/>
                </a:lnTo>
                <a:lnTo>
                  <a:pt x="2604155" y="152372"/>
                </a:lnTo>
                <a:lnTo>
                  <a:pt x="2648115" y="168834"/>
                </a:lnTo>
                <a:lnTo>
                  <a:pt x="2691295" y="186139"/>
                </a:lnTo>
                <a:lnTo>
                  <a:pt x="2733658" y="204289"/>
                </a:lnTo>
                <a:lnTo>
                  <a:pt x="2775163" y="223283"/>
                </a:lnTo>
                <a:lnTo>
                  <a:pt x="2815772" y="243121"/>
                </a:lnTo>
                <a:lnTo>
                  <a:pt x="2855446" y="263803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2436" y="2032050"/>
            <a:ext cx="978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15" dirty="0">
                <a:latin typeface="Times New Roman"/>
                <a:cs typeface="Times New Roman"/>
              </a:rPr>
              <a:t>S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r>
              <a:rPr sz="2550" spc="330" baseline="-19607" dirty="0">
                <a:latin typeface="Georgia"/>
                <a:cs typeface="Georgia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I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r>
              <a:rPr sz="2550" spc="337" baseline="-19607" dirty="0">
                <a:latin typeface="Georgia"/>
                <a:cs typeface="Georgia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R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8237" y="2019350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95" dirty="0">
                <a:latin typeface="Times New Roman"/>
                <a:cs typeface="Times New Roman"/>
              </a:rPr>
              <a:t>S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r>
              <a:rPr sz="2550" spc="442" baseline="-19607" dirty="0">
                <a:latin typeface="Georgia"/>
                <a:cs typeface="Georgia"/>
              </a:rPr>
              <a:t> </a:t>
            </a:r>
            <a:r>
              <a:rPr sz="2400" i="1" spc="-95" dirty="0">
                <a:latin typeface="Times New Roman"/>
                <a:cs typeface="Times New Roman"/>
              </a:rPr>
              <a:t>I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r>
              <a:rPr sz="2550" spc="465" baseline="-19607" dirty="0">
                <a:latin typeface="Georgia"/>
                <a:cs typeface="Georgia"/>
              </a:rPr>
              <a:t> </a:t>
            </a:r>
            <a:r>
              <a:rPr sz="2400" i="1" spc="-95" dirty="0">
                <a:latin typeface="Times New Roman"/>
                <a:cs typeface="Times New Roman"/>
              </a:rPr>
              <a:t>R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4557" y="4795832"/>
            <a:ext cx="472440" cy="20320"/>
          </a:xfrm>
          <a:custGeom>
            <a:avLst/>
            <a:gdLst/>
            <a:ahLst/>
            <a:cxnLst/>
            <a:rect l="l" t="t" r="r" b="b"/>
            <a:pathLst>
              <a:path w="472440" h="20320">
                <a:moveTo>
                  <a:pt x="472424" y="0"/>
                </a:moveTo>
                <a:lnTo>
                  <a:pt x="0" y="0"/>
                </a:lnTo>
                <a:lnTo>
                  <a:pt x="0" y="20116"/>
                </a:lnTo>
                <a:lnTo>
                  <a:pt x="472424" y="20116"/>
                </a:lnTo>
                <a:lnTo>
                  <a:pt x="4724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6937" y="4565504"/>
            <a:ext cx="188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79755" algn="l"/>
              </a:tabLst>
            </a:pPr>
            <a:r>
              <a:rPr sz="3600" i="1" spc="104" baseline="40509" dirty="0">
                <a:latin typeface="Times New Roman"/>
                <a:cs typeface="Times New Roman"/>
              </a:rPr>
              <a:t>d</a:t>
            </a:r>
            <a:r>
              <a:rPr sz="3600" i="1" spc="-127" baseline="40509" dirty="0">
                <a:latin typeface="Times New Roman"/>
                <a:cs typeface="Times New Roman"/>
              </a:rPr>
              <a:t>S</a:t>
            </a:r>
            <a:r>
              <a:rPr sz="2550" spc="179" baseline="37581" dirty="0">
                <a:latin typeface="Georgia"/>
                <a:cs typeface="Georgia"/>
              </a:rPr>
              <a:t>1</a:t>
            </a:r>
            <a:r>
              <a:rPr sz="2550" baseline="37581" dirty="0">
                <a:latin typeface="Georgia"/>
                <a:cs typeface="Georgia"/>
              </a:rPr>
              <a:t>	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1537" y="4794104"/>
            <a:ext cx="403225" cy="7518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35255">
              <a:lnSpc>
                <a:spcPts val="2840"/>
              </a:lnSpc>
              <a:spcBef>
                <a:spcPts val="225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  </a:t>
            </a:r>
            <a:r>
              <a:rPr sz="2400" i="1" spc="45" dirty="0">
                <a:latin typeface="Times New Roman"/>
                <a:cs typeface="Times New Roman"/>
              </a:rPr>
              <a:t>dI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3757" y="5608632"/>
            <a:ext cx="425450" cy="20320"/>
          </a:xfrm>
          <a:custGeom>
            <a:avLst/>
            <a:gdLst/>
            <a:ahLst/>
            <a:cxnLst/>
            <a:rect l="l" t="t" r="r" b="b"/>
            <a:pathLst>
              <a:path w="425450" h="20320">
                <a:moveTo>
                  <a:pt x="425021" y="0"/>
                </a:moveTo>
                <a:lnTo>
                  <a:pt x="0" y="0"/>
                </a:lnTo>
                <a:lnTo>
                  <a:pt x="0" y="20116"/>
                </a:lnTo>
                <a:lnTo>
                  <a:pt x="425021" y="20116"/>
                </a:lnTo>
                <a:lnTo>
                  <a:pt x="42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2821" y="5299264"/>
            <a:ext cx="328295" cy="6991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260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400" i="1" spc="15" dirty="0">
                <a:latin typeface="Times New Roman"/>
                <a:cs typeface="Times New Roman"/>
              </a:rPr>
              <a:t>dt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7885" y="5378305"/>
            <a:ext cx="165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179" baseline="-19607" dirty="0">
                <a:latin typeface="Georgia"/>
                <a:cs typeface="Georgia"/>
              </a:rPr>
              <a:t>1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20" dirty="0">
                <a:latin typeface="Arial"/>
                <a:cs typeface="Arial"/>
              </a:rPr>
              <a:t>γ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0063" y="5542897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0737" y="5967381"/>
            <a:ext cx="37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114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3341" y="6131972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2957" y="6421431"/>
            <a:ext cx="511809" cy="20320"/>
          </a:xfrm>
          <a:custGeom>
            <a:avLst/>
            <a:gdLst/>
            <a:ahLst/>
            <a:cxnLst/>
            <a:rect l="l" t="t" r="r" b="b"/>
            <a:pathLst>
              <a:path w="511809" h="20320">
                <a:moveTo>
                  <a:pt x="511767" y="0"/>
                </a:moveTo>
                <a:lnTo>
                  <a:pt x="0" y="0"/>
                </a:lnTo>
                <a:lnTo>
                  <a:pt x="0" y="20116"/>
                </a:lnTo>
                <a:lnTo>
                  <a:pt x="511767" y="20116"/>
                </a:lnTo>
                <a:lnTo>
                  <a:pt x="511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15394" y="6419704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1931" y="6191104"/>
            <a:ext cx="54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i="1" spc="-110" dirty="0">
                <a:latin typeface="Arial"/>
                <a:cs typeface="Arial"/>
              </a:rPr>
              <a:t>γ</a:t>
            </a:r>
            <a:r>
              <a:rPr sz="2400" i="1" spc="-1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1143" y="6355696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21328" y="4583328"/>
            <a:ext cx="4673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025" algn="l"/>
              </a:tabLst>
            </a:pPr>
            <a:r>
              <a:rPr sz="2400" i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dS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06315" y="5035651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99190" y="4807051"/>
            <a:ext cx="1597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76225" algn="l"/>
              </a:tabLst>
            </a:pPr>
            <a:r>
              <a:rPr sz="2550" spc="-150" baseline="37581" dirty="0">
                <a:latin typeface="Georgia"/>
                <a:cs typeface="Georgia"/>
              </a:rPr>
              <a:t>2	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-135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-44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34028" y="5497605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95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9886" y="5662197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16249" y="5951655"/>
            <a:ext cx="425450" cy="20320"/>
          </a:xfrm>
          <a:custGeom>
            <a:avLst/>
            <a:gdLst/>
            <a:ahLst/>
            <a:cxnLst/>
            <a:rect l="l" t="t" r="r" b="b"/>
            <a:pathLst>
              <a:path w="425450" h="20320">
                <a:moveTo>
                  <a:pt x="425022" y="0"/>
                </a:moveTo>
                <a:lnTo>
                  <a:pt x="0" y="0"/>
                </a:lnTo>
                <a:lnTo>
                  <a:pt x="0" y="20116"/>
                </a:lnTo>
                <a:lnTo>
                  <a:pt x="425022" y="20116"/>
                </a:lnTo>
                <a:lnTo>
                  <a:pt x="425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95313" y="5949928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03077" y="5721328"/>
            <a:ext cx="1750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-135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-44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r>
              <a:rPr sz="2550" spc="179" baseline="-19607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20" dirty="0">
                <a:latin typeface="Arial"/>
                <a:cs typeface="Arial"/>
              </a:rPr>
              <a:t>γ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72128" y="6411880"/>
            <a:ext cx="37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114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14732" y="6576472"/>
            <a:ext cx="133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54349" y="6865931"/>
            <a:ext cx="511809" cy="20320"/>
          </a:xfrm>
          <a:custGeom>
            <a:avLst/>
            <a:gdLst/>
            <a:ahLst/>
            <a:cxnLst/>
            <a:rect l="l" t="t" r="r" b="b"/>
            <a:pathLst>
              <a:path w="511809" h="20320">
                <a:moveTo>
                  <a:pt x="511768" y="0"/>
                </a:moveTo>
                <a:lnTo>
                  <a:pt x="0" y="0"/>
                </a:lnTo>
                <a:lnTo>
                  <a:pt x="0" y="20116"/>
                </a:lnTo>
                <a:lnTo>
                  <a:pt x="511768" y="20116"/>
                </a:lnTo>
                <a:lnTo>
                  <a:pt x="511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76786" y="6864204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53323" y="6635604"/>
            <a:ext cx="54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i="1" spc="-110" dirty="0">
                <a:latin typeface="Arial"/>
                <a:cs typeface="Arial"/>
              </a:rPr>
              <a:t>γ</a:t>
            </a:r>
            <a:r>
              <a:rPr sz="2400" i="1" spc="-1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62535" y="6800196"/>
            <a:ext cx="133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20900" y="965200"/>
            <a:ext cx="1017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latin typeface="Arial"/>
                <a:cs typeface="Arial"/>
              </a:rPr>
              <a:t>Cimiez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69400" y="927100"/>
            <a:ext cx="962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Ariane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21592" y="1271106"/>
            <a:ext cx="1270000" cy="3989070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vert="vert270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332740" algn="ctr">
              <a:lnSpc>
                <a:spcPct val="100000"/>
              </a:lnSpc>
              <a:spcBef>
                <a:spcPts val="5"/>
              </a:spcBef>
            </a:pPr>
            <a:r>
              <a:rPr sz="3600" b="1" spc="-60" baseline="1157" dirty="0">
                <a:latin typeface="Arial"/>
                <a:cs typeface="Arial"/>
              </a:rPr>
              <a:t>Avenue</a:t>
            </a:r>
            <a:r>
              <a:rPr sz="3600" b="1" spc="-67" baseline="1157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Jean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30" dirty="0">
                <a:latin typeface="Arial"/>
                <a:cs typeface="Arial"/>
              </a:rPr>
              <a:t>Médecin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097893" y="3173049"/>
            <a:ext cx="4983480" cy="2057400"/>
            <a:chOff x="7097893" y="3173049"/>
            <a:chExt cx="4983480" cy="2057400"/>
          </a:xfrm>
        </p:grpSpPr>
        <p:sp>
          <p:nvSpPr>
            <p:cNvPr id="37" name="object 37"/>
            <p:cNvSpPr/>
            <p:nvPr/>
          </p:nvSpPr>
          <p:spPr>
            <a:xfrm>
              <a:off x="7470930" y="3242899"/>
              <a:ext cx="2032635" cy="1499235"/>
            </a:xfrm>
            <a:custGeom>
              <a:avLst/>
              <a:gdLst/>
              <a:ahLst/>
              <a:cxnLst/>
              <a:rect l="l" t="t" r="r" b="b"/>
              <a:pathLst>
                <a:path w="2032634" h="1499235">
                  <a:moveTo>
                    <a:pt x="2032250" y="0"/>
                  </a:moveTo>
                  <a:lnTo>
                    <a:pt x="56211" y="1457656"/>
                  </a:lnTo>
                  <a:lnTo>
                    <a:pt x="0" y="1499121"/>
                  </a:lnTo>
                </a:path>
              </a:pathLst>
            </a:custGeom>
            <a:ln w="139700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97893" y="4485930"/>
              <a:ext cx="588010" cy="531495"/>
            </a:xfrm>
            <a:custGeom>
              <a:avLst/>
              <a:gdLst/>
              <a:ahLst/>
              <a:cxnLst/>
              <a:rect l="l" t="t" r="r" b="b"/>
              <a:pathLst>
                <a:path w="588009" h="531495">
                  <a:moveTo>
                    <a:pt x="270927" y="0"/>
                  </a:moveTo>
                  <a:lnTo>
                    <a:pt x="0" y="531265"/>
                  </a:lnTo>
                  <a:lnTo>
                    <a:pt x="587569" y="429248"/>
                  </a:lnTo>
                  <a:lnTo>
                    <a:pt x="270927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3880" y="4855464"/>
              <a:ext cx="1327150" cy="374650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3325173" y="5435377"/>
            <a:ext cx="5254625" cy="2743200"/>
            <a:chOff x="3325173" y="5435377"/>
            <a:chExt cx="5254625" cy="2743200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5173" y="5435377"/>
              <a:ext cx="1352550" cy="37465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4999" y="5625880"/>
              <a:ext cx="3924300" cy="255269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3269514" y="3130550"/>
            <a:ext cx="2544445" cy="1911985"/>
            <a:chOff x="3269514" y="3130550"/>
            <a:chExt cx="2544445" cy="1911985"/>
          </a:xfrm>
        </p:grpSpPr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9514" y="4667722"/>
              <a:ext cx="1314450" cy="37465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657600" y="3200400"/>
              <a:ext cx="1795780" cy="1450975"/>
            </a:xfrm>
            <a:custGeom>
              <a:avLst/>
              <a:gdLst/>
              <a:ahLst/>
              <a:cxnLst/>
              <a:rect l="l" t="t" r="r" b="b"/>
              <a:pathLst>
                <a:path w="1795779" h="1450975">
                  <a:moveTo>
                    <a:pt x="0" y="0"/>
                  </a:moveTo>
                  <a:lnTo>
                    <a:pt x="1741365" y="1406647"/>
                  </a:lnTo>
                  <a:lnTo>
                    <a:pt x="1795702" y="1450539"/>
                  </a:lnTo>
                </a:path>
              </a:pathLst>
            </a:custGeom>
            <a:ln w="139700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31376" y="4399579"/>
              <a:ext cx="582930" cy="542925"/>
            </a:xfrm>
            <a:custGeom>
              <a:avLst/>
              <a:gdLst/>
              <a:ahLst/>
              <a:cxnLst/>
              <a:rect l="l" t="t" r="r" b="b"/>
              <a:pathLst>
                <a:path w="582929" h="542925">
                  <a:moveTo>
                    <a:pt x="335178" y="0"/>
                  </a:moveTo>
                  <a:lnTo>
                    <a:pt x="0" y="414935"/>
                  </a:lnTo>
                  <a:lnTo>
                    <a:pt x="582523" y="542645"/>
                  </a:lnTo>
                  <a:lnTo>
                    <a:pt x="335178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47784" y="5795549"/>
            <a:ext cx="1333500" cy="374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524000"/>
            <a:ext cx="3345815" cy="1801495"/>
          </a:xfrm>
          <a:custGeom>
            <a:avLst/>
            <a:gdLst/>
            <a:ahLst/>
            <a:cxnLst/>
            <a:rect l="l" t="t" r="r" b="b"/>
            <a:pathLst>
              <a:path w="3345815" h="1801495">
                <a:moveTo>
                  <a:pt x="2855446" y="263803"/>
                </a:moveTo>
                <a:lnTo>
                  <a:pt x="2903213" y="290586"/>
                </a:lnTo>
                <a:lnTo>
                  <a:pt x="2948530" y="318148"/>
                </a:lnTo>
                <a:lnTo>
                  <a:pt x="2991398" y="346447"/>
                </a:lnTo>
                <a:lnTo>
                  <a:pt x="3031816" y="375443"/>
                </a:lnTo>
                <a:lnTo>
                  <a:pt x="3069784" y="405095"/>
                </a:lnTo>
                <a:lnTo>
                  <a:pt x="3105303" y="435361"/>
                </a:lnTo>
                <a:lnTo>
                  <a:pt x="3138373" y="466201"/>
                </a:lnTo>
                <a:lnTo>
                  <a:pt x="3168992" y="497574"/>
                </a:lnTo>
                <a:lnTo>
                  <a:pt x="3197163" y="529438"/>
                </a:lnTo>
                <a:lnTo>
                  <a:pt x="3222883" y="561754"/>
                </a:lnTo>
                <a:lnTo>
                  <a:pt x="3246154" y="594478"/>
                </a:lnTo>
                <a:lnTo>
                  <a:pt x="3266976" y="627572"/>
                </a:lnTo>
                <a:lnTo>
                  <a:pt x="3285348" y="660994"/>
                </a:lnTo>
                <a:lnTo>
                  <a:pt x="3314743" y="728656"/>
                </a:lnTo>
                <a:lnTo>
                  <a:pt x="3334339" y="797138"/>
                </a:lnTo>
                <a:lnTo>
                  <a:pt x="3344138" y="866112"/>
                </a:lnTo>
                <a:lnTo>
                  <a:pt x="3345362" y="900681"/>
                </a:lnTo>
                <a:lnTo>
                  <a:pt x="3344138" y="935250"/>
                </a:lnTo>
                <a:lnTo>
                  <a:pt x="3334339" y="1004223"/>
                </a:lnTo>
                <a:lnTo>
                  <a:pt x="3314743" y="1072705"/>
                </a:lnTo>
                <a:lnTo>
                  <a:pt x="3285348" y="1140368"/>
                </a:lnTo>
                <a:lnTo>
                  <a:pt x="3266976" y="1173789"/>
                </a:lnTo>
                <a:lnTo>
                  <a:pt x="3246154" y="1206883"/>
                </a:lnTo>
                <a:lnTo>
                  <a:pt x="3222883" y="1239608"/>
                </a:lnTo>
                <a:lnTo>
                  <a:pt x="3197163" y="1271923"/>
                </a:lnTo>
                <a:lnTo>
                  <a:pt x="3168992" y="1303787"/>
                </a:lnTo>
                <a:lnTo>
                  <a:pt x="3138373" y="1335160"/>
                </a:lnTo>
                <a:lnTo>
                  <a:pt x="3105303" y="1366000"/>
                </a:lnTo>
                <a:lnTo>
                  <a:pt x="3069784" y="1396266"/>
                </a:lnTo>
                <a:lnTo>
                  <a:pt x="3031816" y="1425918"/>
                </a:lnTo>
                <a:lnTo>
                  <a:pt x="2991398" y="1454914"/>
                </a:lnTo>
                <a:lnTo>
                  <a:pt x="2948530" y="1483213"/>
                </a:lnTo>
                <a:lnTo>
                  <a:pt x="2903213" y="1510775"/>
                </a:lnTo>
                <a:lnTo>
                  <a:pt x="2855446" y="1537558"/>
                </a:lnTo>
                <a:lnTo>
                  <a:pt x="2815772" y="1558240"/>
                </a:lnTo>
                <a:lnTo>
                  <a:pt x="2775163" y="1578078"/>
                </a:lnTo>
                <a:lnTo>
                  <a:pt x="2733658" y="1597072"/>
                </a:lnTo>
                <a:lnTo>
                  <a:pt x="2691295" y="1615222"/>
                </a:lnTo>
                <a:lnTo>
                  <a:pt x="2648115" y="1632527"/>
                </a:lnTo>
                <a:lnTo>
                  <a:pt x="2604155" y="1648989"/>
                </a:lnTo>
                <a:lnTo>
                  <a:pt x="2559455" y="1664606"/>
                </a:lnTo>
                <a:lnTo>
                  <a:pt x="2514054" y="1679379"/>
                </a:lnTo>
                <a:lnTo>
                  <a:pt x="2467990" y="1693308"/>
                </a:lnTo>
                <a:lnTo>
                  <a:pt x="2421303" y="1706392"/>
                </a:lnTo>
                <a:lnTo>
                  <a:pt x="2374031" y="1718633"/>
                </a:lnTo>
                <a:lnTo>
                  <a:pt x="2326214" y="1730029"/>
                </a:lnTo>
                <a:lnTo>
                  <a:pt x="2277890" y="1740581"/>
                </a:lnTo>
                <a:lnTo>
                  <a:pt x="2229099" y="1750289"/>
                </a:lnTo>
                <a:lnTo>
                  <a:pt x="2179879" y="1759153"/>
                </a:lnTo>
                <a:lnTo>
                  <a:pt x="2130270" y="1767173"/>
                </a:lnTo>
                <a:lnTo>
                  <a:pt x="2080310" y="1774348"/>
                </a:lnTo>
                <a:lnTo>
                  <a:pt x="2030038" y="1780679"/>
                </a:lnTo>
                <a:lnTo>
                  <a:pt x="1979494" y="1786166"/>
                </a:lnTo>
                <a:lnTo>
                  <a:pt x="1928715" y="1790809"/>
                </a:lnTo>
                <a:lnTo>
                  <a:pt x="1877742" y="1794608"/>
                </a:lnTo>
                <a:lnTo>
                  <a:pt x="1826613" y="1797563"/>
                </a:lnTo>
                <a:lnTo>
                  <a:pt x="1775367" y="1799673"/>
                </a:lnTo>
                <a:lnTo>
                  <a:pt x="1724044" y="1800939"/>
                </a:lnTo>
                <a:lnTo>
                  <a:pt x="1672681" y="1801361"/>
                </a:lnTo>
                <a:lnTo>
                  <a:pt x="1621318" y="1800939"/>
                </a:lnTo>
                <a:lnTo>
                  <a:pt x="1569995" y="1799673"/>
                </a:lnTo>
                <a:lnTo>
                  <a:pt x="1518749" y="1797563"/>
                </a:lnTo>
                <a:lnTo>
                  <a:pt x="1467620" y="1794608"/>
                </a:lnTo>
                <a:lnTo>
                  <a:pt x="1416647" y="1790809"/>
                </a:lnTo>
                <a:lnTo>
                  <a:pt x="1365869" y="1786166"/>
                </a:lnTo>
                <a:lnTo>
                  <a:pt x="1315324" y="1780679"/>
                </a:lnTo>
                <a:lnTo>
                  <a:pt x="1265052" y="1774348"/>
                </a:lnTo>
                <a:lnTo>
                  <a:pt x="1215092" y="1767173"/>
                </a:lnTo>
                <a:lnTo>
                  <a:pt x="1165483" y="1759153"/>
                </a:lnTo>
                <a:lnTo>
                  <a:pt x="1116263" y="1750289"/>
                </a:lnTo>
                <a:lnTo>
                  <a:pt x="1067472" y="1740581"/>
                </a:lnTo>
                <a:lnTo>
                  <a:pt x="1019148" y="1730029"/>
                </a:lnTo>
                <a:lnTo>
                  <a:pt x="971331" y="1718633"/>
                </a:lnTo>
                <a:lnTo>
                  <a:pt x="924060" y="1706392"/>
                </a:lnTo>
                <a:lnTo>
                  <a:pt x="877373" y="1693308"/>
                </a:lnTo>
                <a:lnTo>
                  <a:pt x="831309" y="1679379"/>
                </a:lnTo>
                <a:lnTo>
                  <a:pt x="785907" y="1664606"/>
                </a:lnTo>
                <a:lnTo>
                  <a:pt x="741207" y="1648989"/>
                </a:lnTo>
                <a:lnTo>
                  <a:pt x="697248" y="1632527"/>
                </a:lnTo>
                <a:lnTo>
                  <a:pt x="654067" y="1615222"/>
                </a:lnTo>
                <a:lnTo>
                  <a:pt x="611705" y="1597072"/>
                </a:lnTo>
                <a:lnTo>
                  <a:pt x="570200" y="1578078"/>
                </a:lnTo>
                <a:lnTo>
                  <a:pt x="529591" y="1558240"/>
                </a:lnTo>
                <a:lnTo>
                  <a:pt x="489917" y="1537558"/>
                </a:lnTo>
                <a:lnTo>
                  <a:pt x="442150" y="1510775"/>
                </a:lnTo>
                <a:lnTo>
                  <a:pt x="396832" y="1483213"/>
                </a:lnTo>
                <a:lnTo>
                  <a:pt x="353965" y="1454914"/>
                </a:lnTo>
                <a:lnTo>
                  <a:pt x="313546" y="1425918"/>
                </a:lnTo>
                <a:lnTo>
                  <a:pt x="275578" y="1396266"/>
                </a:lnTo>
                <a:lnTo>
                  <a:pt x="240059" y="1366000"/>
                </a:lnTo>
                <a:lnTo>
                  <a:pt x="206989" y="1335160"/>
                </a:lnTo>
                <a:lnTo>
                  <a:pt x="176370" y="1303787"/>
                </a:lnTo>
                <a:lnTo>
                  <a:pt x="148199" y="1271923"/>
                </a:lnTo>
                <a:lnTo>
                  <a:pt x="122479" y="1239608"/>
                </a:lnTo>
                <a:lnTo>
                  <a:pt x="99208" y="1206883"/>
                </a:lnTo>
                <a:lnTo>
                  <a:pt x="78386" y="1173789"/>
                </a:lnTo>
                <a:lnTo>
                  <a:pt x="60014" y="1140368"/>
                </a:lnTo>
                <a:lnTo>
                  <a:pt x="30619" y="1072705"/>
                </a:lnTo>
                <a:lnTo>
                  <a:pt x="11023" y="1004223"/>
                </a:lnTo>
                <a:lnTo>
                  <a:pt x="1224" y="935250"/>
                </a:lnTo>
                <a:lnTo>
                  <a:pt x="0" y="900681"/>
                </a:lnTo>
                <a:lnTo>
                  <a:pt x="1224" y="866112"/>
                </a:lnTo>
                <a:lnTo>
                  <a:pt x="11023" y="797138"/>
                </a:lnTo>
                <a:lnTo>
                  <a:pt x="30619" y="728656"/>
                </a:lnTo>
                <a:lnTo>
                  <a:pt x="60014" y="660994"/>
                </a:lnTo>
                <a:lnTo>
                  <a:pt x="78386" y="627572"/>
                </a:lnTo>
                <a:lnTo>
                  <a:pt x="99208" y="594478"/>
                </a:lnTo>
                <a:lnTo>
                  <a:pt x="122479" y="561754"/>
                </a:lnTo>
                <a:lnTo>
                  <a:pt x="148199" y="529438"/>
                </a:lnTo>
                <a:lnTo>
                  <a:pt x="176370" y="497574"/>
                </a:lnTo>
                <a:lnTo>
                  <a:pt x="206989" y="466201"/>
                </a:lnTo>
                <a:lnTo>
                  <a:pt x="240059" y="435361"/>
                </a:lnTo>
                <a:lnTo>
                  <a:pt x="275578" y="405095"/>
                </a:lnTo>
                <a:lnTo>
                  <a:pt x="313546" y="375443"/>
                </a:lnTo>
                <a:lnTo>
                  <a:pt x="353965" y="346447"/>
                </a:lnTo>
                <a:lnTo>
                  <a:pt x="396832" y="318148"/>
                </a:lnTo>
                <a:lnTo>
                  <a:pt x="442150" y="290586"/>
                </a:lnTo>
                <a:lnTo>
                  <a:pt x="489917" y="263803"/>
                </a:lnTo>
                <a:lnTo>
                  <a:pt x="529591" y="243121"/>
                </a:lnTo>
                <a:lnTo>
                  <a:pt x="570200" y="223283"/>
                </a:lnTo>
                <a:lnTo>
                  <a:pt x="611705" y="204289"/>
                </a:lnTo>
                <a:lnTo>
                  <a:pt x="654067" y="186139"/>
                </a:lnTo>
                <a:lnTo>
                  <a:pt x="697248" y="168834"/>
                </a:lnTo>
                <a:lnTo>
                  <a:pt x="741207" y="152372"/>
                </a:lnTo>
                <a:lnTo>
                  <a:pt x="785907" y="136755"/>
                </a:lnTo>
                <a:lnTo>
                  <a:pt x="831309" y="121982"/>
                </a:lnTo>
                <a:lnTo>
                  <a:pt x="877373" y="108053"/>
                </a:lnTo>
                <a:lnTo>
                  <a:pt x="924060" y="94969"/>
                </a:lnTo>
                <a:lnTo>
                  <a:pt x="971331" y="82728"/>
                </a:lnTo>
                <a:lnTo>
                  <a:pt x="1019148" y="71332"/>
                </a:lnTo>
                <a:lnTo>
                  <a:pt x="1067472" y="60780"/>
                </a:lnTo>
                <a:lnTo>
                  <a:pt x="1116263" y="51072"/>
                </a:lnTo>
                <a:lnTo>
                  <a:pt x="1165483" y="42208"/>
                </a:lnTo>
                <a:lnTo>
                  <a:pt x="1215092" y="34188"/>
                </a:lnTo>
                <a:lnTo>
                  <a:pt x="1265052" y="27013"/>
                </a:lnTo>
                <a:lnTo>
                  <a:pt x="1315324" y="20682"/>
                </a:lnTo>
                <a:lnTo>
                  <a:pt x="1365869" y="15195"/>
                </a:lnTo>
                <a:lnTo>
                  <a:pt x="1416647" y="10552"/>
                </a:lnTo>
                <a:lnTo>
                  <a:pt x="1467620" y="6753"/>
                </a:lnTo>
                <a:lnTo>
                  <a:pt x="1518749" y="3798"/>
                </a:lnTo>
                <a:lnTo>
                  <a:pt x="1569995" y="1688"/>
                </a:lnTo>
                <a:lnTo>
                  <a:pt x="1621318" y="422"/>
                </a:lnTo>
                <a:lnTo>
                  <a:pt x="1672681" y="0"/>
                </a:lnTo>
                <a:lnTo>
                  <a:pt x="1724044" y="422"/>
                </a:lnTo>
                <a:lnTo>
                  <a:pt x="1775367" y="1688"/>
                </a:lnTo>
                <a:lnTo>
                  <a:pt x="1826613" y="3798"/>
                </a:lnTo>
                <a:lnTo>
                  <a:pt x="1877742" y="6753"/>
                </a:lnTo>
                <a:lnTo>
                  <a:pt x="1928715" y="10552"/>
                </a:lnTo>
                <a:lnTo>
                  <a:pt x="1979494" y="15195"/>
                </a:lnTo>
                <a:lnTo>
                  <a:pt x="2030038" y="20682"/>
                </a:lnTo>
                <a:lnTo>
                  <a:pt x="2080310" y="27013"/>
                </a:lnTo>
                <a:lnTo>
                  <a:pt x="2130270" y="34188"/>
                </a:lnTo>
                <a:lnTo>
                  <a:pt x="2179879" y="42208"/>
                </a:lnTo>
                <a:lnTo>
                  <a:pt x="2229099" y="51072"/>
                </a:lnTo>
                <a:lnTo>
                  <a:pt x="2277890" y="60780"/>
                </a:lnTo>
                <a:lnTo>
                  <a:pt x="2326214" y="71332"/>
                </a:lnTo>
                <a:lnTo>
                  <a:pt x="2374031" y="82728"/>
                </a:lnTo>
                <a:lnTo>
                  <a:pt x="2421303" y="94969"/>
                </a:lnTo>
                <a:lnTo>
                  <a:pt x="2467990" y="108053"/>
                </a:lnTo>
                <a:lnTo>
                  <a:pt x="2514054" y="121982"/>
                </a:lnTo>
                <a:lnTo>
                  <a:pt x="2559455" y="136755"/>
                </a:lnTo>
                <a:lnTo>
                  <a:pt x="2604155" y="152372"/>
                </a:lnTo>
                <a:lnTo>
                  <a:pt x="2648115" y="168834"/>
                </a:lnTo>
                <a:lnTo>
                  <a:pt x="2691295" y="186139"/>
                </a:lnTo>
                <a:lnTo>
                  <a:pt x="2733658" y="204289"/>
                </a:lnTo>
                <a:lnTo>
                  <a:pt x="2775163" y="223283"/>
                </a:lnTo>
                <a:lnTo>
                  <a:pt x="2815772" y="243121"/>
                </a:lnTo>
                <a:lnTo>
                  <a:pt x="2855446" y="263803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51800" y="1397000"/>
            <a:ext cx="3345815" cy="1801495"/>
          </a:xfrm>
          <a:custGeom>
            <a:avLst/>
            <a:gdLst/>
            <a:ahLst/>
            <a:cxnLst/>
            <a:rect l="l" t="t" r="r" b="b"/>
            <a:pathLst>
              <a:path w="3345815" h="1801495">
                <a:moveTo>
                  <a:pt x="2855446" y="263803"/>
                </a:moveTo>
                <a:lnTo>
                  <a:pt x="2903213" y="290586"/>
                </a:lnTo>
                <a:lnTo>
                  <a:pt x="2948530" y="318148"/>
                </a:lnTo>
                <a:lnTo>
                  <a:pt x="2991398" y="346447"/>
                </a:lnTo>
                <a:lnTo>
                  <a:pt x="3031816" y="375443"/>
                </a:lnTo>
                <a:lnTo>
                  <a:pt x="3069784" y="405095"/>
                </a:lnTo>
                <a:lnTo>
                  <a:pt x="3105303" y="435361"/>
                </a:lnTo>
                <a:lnTo>
                  <a:pt x="3138373" y="466201"/>
                </a:lnTo>
                <a:lnTo>
                  <a:pt x="3168992" y="497574"/>
                </a:lnTo>
                <a:lnTo>
                  <a:pt x="3197163" y="529438"/>
                </a:lnTo>
                <a:lnTo>
                  <a:pt x="3222883" y="561754"/>
                </a:lnTo>
                <a:lnTo>
                  <a:pt x="3246154" y="594478"/>
                </a:lnTo>
                <a:lnTo>
                  <a:pt x="3266976" y="627572"/>
                </a:lnTo>
                <a:lnTo>
                  <a:pt x="3285348" y="660994"/>
                </a:lnTo>
                <a:lnTo>
                  <a:pt x="3314743" y="728656"/>
                </a:lnTo>
                <a:lnTo>
                  <a:pt x="3334339" y="797138"/>
                </a:lnTo>
                <a:lnTo>
                  <a:pt x="3344138" y="866112"/>
                </a:lnTo>
                <a:lnTo>
                  <a:pt x="3345362" y="900681"/>
                </a:lnTo>
                <a:lnTo>
                  <a:pt x="3344138" y="935250"/>
                </a:lnTo>
                <a:lnTo>
                  <a:pt x="3334339" y="1004223"/>
                </a:lnTo>
                <a:lnTo>
                  <a:pt x="3314743" y="1072705"/>
                </a:lnTo>
                <a:lnTo>
                  <a:pt x="3285348" y="1140368"/>
                </a:lnTo>
                <a:lnTo>
                  <a:pt x="3266976" y="1173789"/>
                </a:lnTo>
                <a:lnTo>
                  <a:pt x="3246154" y="1206883"/>
                </a:lnTo>
                <a:lnTo>
                  <a:pt x="3222883" y="1239608"/>
                </a:lnTo>
                <a:lnTo>
                  <a:pt x="3197163" y="1271923"/>
                </a:lnTo>
                <a:lnTo>
                  <a:pt x="3168992" y="1303787"/>
                </a:lnTo>
                <a:lnTo>
                  <a:pt x="3138373" y="1335160"/>
                </a:lnTo>
                <a:lnTo>
                  <a:pt x="3105303" y="1366000"/>
                </a:lnTo>
                <a:lnTo>
                  <a:pt x="3069784" y="1396266"/>
                </a:lnTo>
                <a:lnTo>
                  <a:pt x="3031816" y="1425918"/>
                </a:lnTo>
                <a:lnTo>
                  <a:pt x="2991398" y="1454914"/>
                </a:lnTo>
                <a:lnTo>
                  <a:pt x="2948530" y="1483213"/>
                </a:lnTo>
                <a:lnTo>
                  <a:pt x="2903213" y="1510775"/>
                </a:lnTo>
                <a:lnTo>
                  <a:pt x="2855446" y="1537558"/>
                </a:lnTo>
                <a:lnTo>
                  <a:pt x="2815772" y="1558240"/>
                </a:lnTo>
                <a:lnTo>
                  <a:pt x="2775163" y="1578078"/>
                </a:lnTo>
                <a:lnTo>
                  <a:pt x="2733658" y="1597072"/>
                </a:lnTo>
                <a:lnTo>
                  <a:pt x="2691295" y="1615222"/>
                </a:lnTo>
                <a:lnTo>
                  <a:pt x="2648115" y="1632527"/>
                </a:lnTo>
                <a:lnTo>
                  <a:pt x="2604155" y="1648989"/>
                </a:lnTo>
                <a:lnTo>
                  <a:pt x="2559455" y="1664606"/>
                </a:lnTo>
                <a:lnTo>
                  <a:pt x="2514054" y="1679379"/>
                </a:lnTo>
                <a:lnTo>
                  <a:pt x="2467990" y="1693308"/>
                </a:lnTo>
                <a:lnTo>
                  <a:pt x="2421303" y="1706392"/>
                </a:lnTo>
                <a:lnTo>
                  <a:pt x="2374031" y="1718633"/>
                </a:lnTo>
                <a:lnTo>
                  <a:pt x="2326214" y="1730029"/>
                </a:lnTo>
                <a:lnTo>
                  <a:pt x="2277890" y="1740581"/>
                </a:lnTo>
                <a:lnTo>
                  <a:pt x="2229099" y="1750289"/>
                </a:lnTo>
                <a:lnTo>
                  <a:pt x="2179879" y="1759153"/>
                </a:lnTo>
                <a:lnTo>
                  <a:pt x="2130270" y="1767173"/>
                </a:lnTo>
                <a:lnTo>
                  <a:pt x="2080310" y="1774348"/>
                </a:lnTo>
                <a:lnTo>
                  <a:pt x="2030038" y="1780679"/>
                </a:lnTo>
                <a:lnTo>
                  <a:pt x="1979494" y="1786166"/>
                </a:lnTo>
                <a:lnTo>
                  <a:pt x="1928715" y="1790809"/>
                </a:lnTo>
                <a:lnTo>
                  <a:pt x="1877742" y="1794608"/>
                </a:lnTo>
                <a:lnTo>
                  <a:pt x="1826613" y="1797563"/>
                </a:lnTo>
                <a:lnTo>
                  <a:pt x="1775367" y="1799673"/>
                </a:lnTo>
                <a:lnTo>
                  <a:pt x="1724044" y="1800939"/>
                </a:lnTo>
                <a:lnTo>
                  <a:pt x="1672681" y="1801361"/>
                </a:lnTo>
                <a:lnTo>
                  <a:pt x="1621318" y="1800939"/>
                </a:lnTo>
                <a:lnTo>
                  <a:pt x="1569995" y="1799673"/>
                </a:lnTo>
                <a:lnTo>
                  <a:pt x="1518749" y="1797563"/>
                </a:lnTo>
                <a:lnTo>
                  <a:pt x="1467620" y="1794608"/>
                </a:lnTo>
                <a:lnTo>
                  <a:pt x="1416647" y="1790809"/>
                </a:lnTo>
                <a:lnTo>
                  <a:pt x="1365869" y="1786166"/>
                </a:lnTo>
                <a:lnTo>
                  <a:pt x="1315324" y="1780679"/>
                </a:lnTo>
                <a:lnTo>
                  <a:pt x="1265052" y="1774348"/>
                </a:lnTo>
                <a:lnTo>
                  <a:pt x="1215092" y="1767173"/>
                </a:lnTo>
                <a:lnTo>
                  <a:pt x="1165483" y="1759153"/>
                </a:lnTo>
                <a:lnTo>
                  <a:pt x="1116263" y="1750289"/>
                </a:lnTo>
                <a:lnTo>
                  <a:pt x="1067472" y="1740581"/>
                </a:lnTo>
                <a:lnTo>
                  <a:pt x="1019148" y="1730029"/>
                </a:lnTo>
                <a:lnTo>
                  <a:pt x="971331" y="1718633"/>
                </a:lnTo>
                <a:lnTo>
                  <a:pt x="924060" y="1706392"/>
                </a:lnTo>
                <a:lnTo>
                  <a:pt x="877373" y="1693308"/>
                </a:lnTo>
                <a:lnTo>
                  <a:pt x="831309" y="1679379"/>
                </a:lnTo>
                <a:lnTo>
                  <a:pt x="785907" y="1664606"/>
                </a:lnTo>
                <a:lnTo>
                  <a:pt x="741207" y="1648989"/>
                </a:lnTo>
                <a:lnTo>
                  <a:pt x="697248" y="1632527"/>
                </a:lnTo>
                <a:lnTo>
                  <a:pt x="654067" y="1615222"/>
                </a:lnTo>
                <a:lnTo>
                  <a:pt x="611705" y="1597072"/>
                </a:lnTo>
                <a:lnTo>
                  <a:pt x="570200" y="1578078"/>
                </a:lnTo>
                <a:lnTo>
                  <a:pt x="529591" y="1558240"/>
                </a:lnTo>
                <a:lnTo>
                  <a:pt x="489917" y="1537558"/>
                </a:lnTo>
                <a:lnTo>
                  <a:pt x="442150" y="1510775"/>
                </a:lnTo>
                <a:lnTo>
                  <a:pt x="396832" y="1483213"/>
                </a:lnTo>
                <a:lnTo>
                  <a:pt x="353965" y="1454914"/>
                </a:lnTo>
                <a:lnTo>
                  <a:pt x="313546" y="1425918"/>
                </a:lnTo>
                <a:lnTo>
                  <a:pt x="275578" y="1396266"/>
                </a:lnTo>
                <a:lnTo>
                  <a:pt x="240059" y="1366000"/>
                </a:lnTo>
                <a:lnTo>
                  <a:pt x="206989" y="1335160"/>
                </a:lnTo>
                <a:lnTo>
                  <a:pt x="176370" y="1303787"/>
                </a:lnTo>
                <a:lnTo>
                  <a:pt x="148199" y="1271923"/>
                </a:lnTo>
                <a:lnTo>
                  <a:pt x="122479" y="1239608"/>
                </a:lnTo>
                <a:lnTo>
                  <a:pt x="99208" y="1206883"/>
                </a:lnTo>
                <a:lnTo>
                  <a:pt x="78386" y="1173789"/>
                </a:lnTo>
                <a:lnTo>
                  <a:pt x="60014" y="1140368"/>
                </a:lnTo>
                <a:lnTo>
                  <a:pt x="30619" y="1072705"/>
                </a:lnTo>
                <a:lnTo>
                  <a:pt x="11023" y="1004223"/>
                </a:lnTo>
                <a:lnTo>
                  <a:pt x="1224" y="935250"/>
                </a:lnTo>
                <a:lnTo>
                  <a:pt x="0" y="900681"/>
                </a:lnTo>
                <a:lnTo>
                  <a:pt x="1224" y="866112"/>
                </a:lnTo>
                <a:lnTo>
                  <a:pt x="11023" y="797138"/>
                </a:lnTo>
                <a:lnTo>
                  <a:pt x="30619" y="728656"/>
                </a:lnTo>
                <a:lnTo>
                  <a:pt x="60014" y="660994"/>
                </a:lnTo>
                <a:lnTo>
                  <a:pt x="78386" y="627572"/>
                </a:lnTo>
                <a:lnTo>
                  <a:pt x="99208" y="594478"/>
                </a:lnTo>
                <a:lnTo>
                  <a:pt x="122479" y="561754"/>
                </a:lnTo>
                <a:lnTo>
                  <a:pt x="148199" y="529438"/>
                </a:lnTo>
                <a:lnTo>
                  <a:pt x="176370" y="497574"/>
                </a:lnTo>
                <a:lnTo>
                  <a:pt x="206989" y="466201"/>
                </a:lnTo>
                <a:lnTo>
                  <a:pt x="240059" y="435361"/>
                </a:lnTo>
                <a:lnTo>
                  <a:pt x="275578" y="405095"/>
                </a:lnTo>
                <a:lnTo>
                  <a:pt x="313546" y="375443"/>
                </a:lnTo>
                <a:lnTo>
                  <a:pt x="353965" y="346447"/>
                </a:lnTo>
                <a:lnTo>
                  <a:pt x="396832" y="318148"/>
                </a:lnTo>
                <a:lnTo>
                  <a:pt x="442150" y="290586"/>
                </a:lnTo>
                <a:lnTo>
                  <a:pt x="489917" y="263803"/>
                </a:lnTo>
                <a:lnTo>
                  <a:pt x="529591" y="243121"/>
                </a:lnTo>
                <a:lnTo>
                  <a:pt x="570200" y="223283"/>
                </a:lnTo>
                <a:lnTo>
                  <a:pt x="611705" y="204289"/>
                </a:lnTo>
                <a:lnTo>
                  <a:pt x="654067" y="186139"/>
                </a:lnTo>
                <a:lnTo>
                  <a:pt x="697248" y="168834"/>
                </a:lnTo>
                <a:lnTo>
                  <a:pt x="741207" y="152372"/>
                </a:lnTo>
                <a:lnTo>
                  <a:pt x="785907" y="136755"/>
                </a:lnTo>
                <a:lnTo>
                  <a:pt x="831309" y="121982"/>
                </a:lnTo>
                <a:lnTo>
                  <a:pt x="877373" y="108053"/>
                </a:lnTo>
                <a:lnTo>
                  <a:pt x="924060" y="94969"/>
                </a:lnTo>
                <a:lnTo>
                  <a:pt x="971331" y="82728"/>
                </a:lnTo>
                <a:lnTo>
                  <a:pt x="1019148" y="71332"/>
                </a:lnTo>
                <a:lnTo>
                  <a:pt x="1067472" y="60780"/>
                </a:lnTo>
                <a:lnTo>
                  <a:pt x="1116263" y="51072"/>
                </a:lnTo>
                <a:lnTo>
                  <a:pt x="1165483" y="42208"/>
                </a:lnTo>
                <a:lnTo>
                  <a:pt x="1215092" y="34188"/>
                </a:lnTo>
                <a:lnTo>
                  <a:pt x="1265052" y="27013"/>
                </a:lnTo>
                <a:lnTo>
                  <a:pt x="1315324" y="20682"/>
                </a:lnTo>
                <a:lnTo>
                  <a:pt x="1365869" y="15195"/>
                </a:lnTo>
                <a:lnTo>
                  <a:pt x="1416647" y="10552"/>
                </a:lnTo>
                <a:lnTo>
                  <a:pt x="1467620" y="6753"/>
                </a:lnTo>
                <a:lnTo>
                  <a:pt x="1518749" y="3798"/>
                </a:lnTo>
                <a:lnTo>
                  <a:pt x="1569995" y="1688"/>
                </a:lnTo>
                <a:lnTo>
                  <a:pt x="1621318" y="422"/>
                </a:lnTo>
                <a:lnTo>
                  <a:pt x="1672681" y="0"/>
                </a:lnTo>
                <a:lnTo>
                  <a:pt x="1724044" y="422"/>
                </a:lnTo>
                <a:lnTo>
                  <a:pt x="1775367" y="1688"/>
                </a:lnTo>
                <a:lnTo>
                  <a:pt x="1826613" y="3798"/>
                </a:lnTo>
                <a:lnTo>
                  <a:pt x="1877742" y="6753"/>
                </a:lnTo>
                <a:lnTo>
                  <a:pt x="1928715" y="10552"/>
                </a:lnTo>
                <a:lnTo>
                  <a:pt x="1979494" y="15195"/>
                </a:lnTo>
                <a:lnTo>
                  <a:pt x="2030038" y="20682"/>
                </a:lnTo>
                <a:lnTo>
                  <a:pt x="2080310" y="27013"/>
                </a:lnTo>
                <a:lnTo>
                  <a:pt x="2130270" y="34188"/>
                </a:lnTo>
                <a:lnTo>
                  <a:pt x="2179879" y="42208"/>
                </a:lnTo>
                <a:lnTo>
                  <a:pt x="2229099" y="51072"/>
                </a:lnTo>
                <a:lnTo>
                  <a:pt x="2277890" y="60780"/>
                </a:lnTo>
                <a:lnTo>
                  <a:pt x="2326214" y="71332"/>
                </a:lnTo>
                <a:lnTo>
                  <a:pt x="2374031" y="82728"/>
                </a:lnTo>
                <a:lnTo>
                  <a:pt x="2421303" y="94969"/>
                </a:lnTo>
                <a:lnTo>
                  <a:pt x="2467990" y="108053"/>
                </a:lnTo>
                <a:lnTo>
                  <a:pt x="2514054" y="121982"/>
                </a:lnTo>
                <a:lnTo>
                  <a:pt x="2559455" y="136755"/>
                </a:lnTo>
                <a:lnTo>
                  <a:pt x="2604155" y="152372"/>
                </a:lnTo>
                <a:lnTo>
                  <a:pt x="2648115" y="168834"/>
                </a:lnTo>
                <a:lnTo>
                  <a:pt x="2691295" y="186139"/>
                </a:lnTo>
                <a:lnTo>
                  <a:pt x="2733658" y="204289"/>
                </a:lnTo>
                <a:lnTo>
                  <a:pt x="2775163" y="223283"/>
                </a:lnTo>
                <a:lnTo>
                  <a:pt x="2815772" y="243121"/>
                </a:lnTo>
                <a:lnTo>
                  <a:pt x="2855446" y="263803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2436" y="2032050"/>
            <a:ext cx="978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15" dirty="0">
                <a:latin typeface="Times New Roman"/>
                <a:cs typeface="Times New Roman"/>
              </a:rPr>
              <a:t>S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r>
              <a:rPr sz="2550" spc="330" baseline="-19607" dirty="0">
                <a:latin typeface="Georgia"/>
                <a:cs typeface="Georgia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I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r>
              <a:rPr sz="2550" spc="337" baseline="-19607" dirty="0">
                <a:latin typeface="Georgia"/>
                <a:cs typeface="Georgia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R</a:t>
            </a:r>
            <a:r>
              <a:rPr sz="2550" spc="22" baseline="-19607" dirty="0">
                <a:latin typeface="Georgia"/>
                <a:cs typeface="Georgia"/>
              </a:rPr>
              <a:t>1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8237" y="2019350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95" dirty="0">
                <a:latin typeface="Times New Roman"/>
                <a:cs typeface="Times New Roman"/>
              </a:rPr>
              <a:t>S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r>
              <a:rPr sz="2550" spc="442" baseline="-19607" dirty="0">
                <a:latin typeface="Georgia"/>
                <a:cs typeface="Georgia"/>
              </a:rPr>
              <a:t> </a:t>
            </a:r>
            <a:r>
              <a:rPr sz="2400" i="1" spc="-95" dirty="0">
                <a:latin typeface="Times New Roman"/>
                <a:cs typeface="Times New Roman"/>
              </a:rPr>
              <a:t>I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r>
              <a:rPr sz="2550" spc="465" baseline="-19607" dirty="0">
                <a:latin typeface="Georgia"/>
                <a:cs typeface="Georgia"/>
              </a:rPr>
              <a:t> </a:t>
            </a:r>
            <a:r>
              <a:rPr sz="2400" i="1" spc="-95" dirty="0">
                <a:latin typeface="Times New Roman"/>
                <a:cs typeface="Times New Roman"/>
              </a:rPr>
              <a:t>R</a:t>
            </a:r>
            <a:r>
              <a:rPr sz="2550" spc="-142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4557" y="4795832"/>
            <a:ext cx="472440" cy="20320"/>
          </a:xfrm>
          <a:custGeom>
            <a:avLst/>
            <a:gdLst/>
            <a:ahLst/>
            <a:cxnLst/>
            <a:rect l="l" t="t" r="r" b="b"/>
            <a:pathLst>
              <a:path w="472440" h="20320">
                <a:moveTo>
                  <a:pt x="472424" y="0"/>
                </a:moveTo>
                <a:lnTo>
                  <a:pt x="0" y="0"/>
                </a:lnTo>
                <a:lnTo>
                  <a:pt x="0" y="20116"/>
                </a:lnTo>
                <a:lnTo>
                  <a:pt x="472424" y="20116"/>
                </a:lnTo>
                <a:lnTo>
                  <a:pt x="4724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6937" y="4565504"/>
            <a:ext cx="188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79755" algn="l"/>
              </a:tabLst>
            </a:pPr>
            <a:r>
              <a:rPr sz="3600" i="1" spc="104" baseline="40509" dirty="0">
                <a:latin typeface="Times New Roman"/>
                <a:cs typeface="Times New Roman"/>
              </a:rPr>
              <a:t>d</a:t>
            </a:r>
            <a:r>
              <a:rPr sz="3600" i="1" spc="-127" baseline="40509" dirty="0">
                <a:latin typeface="Times New Roman"/>
                <a:cs typeface="Times New Roman"/>
              </a:rPr>
              <a:t>S</a:t>
            </a:r>
            <a:r>
              <a:rPr sz="2550" spc="179" baseline="37581" dirty="0">
                <a:latin typeface="Georgia"/>
                <a:cs typeface="Georgia"/>
              </a:rPr>
              <a:t>1</a:t>
            </a:r>
            <a:r>
              <a:rPr sz="2550" baseline="37581" dirty="0">
                <a:latin typeface="Georgia"/>
                <a:cs typeface="Georgia"/>
              </a:rPr>
              <a:t>	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1537" y="4794104"/>
            <a:ext cx="403225" cy="7518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35255">
              <a:lnSpc>
                <a:spcPts val="2840"/>
              </a:lnSpc>
              <a:spcBef>
                <a:spcPts val="225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  </a:t>
            </a:r>
            <a:r>
              <a:rPr sz="2400" i="1" spc="45" dirty="0">
                <a:latin typeface="Times New Roman"/>
                <a:cs typeface="Times New Roman"/>
              </a:rPr>
              <a:t>dI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3757" y="5608632"/>
            <a:ext cx="425450" cy="20320"/>
          </a:xfrm>
          <a:custGeom>
            <a:avLst/>
            <a:gdLst/>
            <a:ahLst/>
            <a:cxnLst/>
            <a:rect l="l" t="t" r="r" b="b"/>
            <a:pathLst>
              <a:path w="425450" h="20320">
                <a:moveTo>
                  <a:pt x="425021" y="0"/>
                </a:moveTo>
                <a:lnTo>
                  <a:pt x="0" y="0"/>
                </a:lnTo>
                <a:lnTo>
                  <a:pt x="0" y="20116"/>
                </a:lnTo>
                <a:lnTo>
                  <a:pt x="425021" y="20116"/>
                </a:lnTo>
                <a:lnTo>
                  <a:pt x="42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2821" y="5299264"/>
            <a:ext cx="328295" cy="6991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260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400" i="1" spc="15" dirty="0">
                <a:latin typeface="Times New Roman"/>
                <a:cs typeface="Times New Roman"/>
              </a:rPr>
              <a:t>dt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7885" y="5378305"/>
            <a:ext cx="165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179" baseline="-19607" dirty="0">
                <a:latin typeface="Georgia"/>
                <a:cs typeface="Georgia"/>
              </a:rPr>
              <a:t>1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179" baseline="-19607" dirty="0">
                <a:latin typeface="Georgia"/>
                <a:cs typeface="Georgia"/>
              </a:rPr>
              <a:t>1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20" dirty="0">
                <a:latin typeface="Arial"/>
                <a:cs typeface="Arial"/>
              </a:rPr>
              <a:t>γ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0063" y="5542897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0737" y="5967381"/>
            <a:ext cx="37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114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3341" y="6131972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2957" y="6421431"/>
            <a:ext cx="511809" cy="20320"/>
          </a:xfrm>
          <a:custGeom>
            <a:avLst/>
            <a:gdLst/>
            <a:ahLst/>
            <a:cxnLst/>
            <a:rect l="l" t="t" r="r" b="b"/>
            <a:pathLst>
              <a:path w="511809" h="20320">
                <a:moveTo>
                  <a:pt x="511767" y="0"/>
                </a:moveTo>
                <a:lnTo>
                  <a:pt x="0" y="0"/>
                </a:lnTo>
                <a:lnTo>
                  <a:pt x="0" y="20116"/>
                </a:lnTo>
                <a:lnTo>
                  <a:pt x="511767" y="20116"/>
                </a:lnTo>
                <a:lnTo>
                  <a:pt x="511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15394" y="6419704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1931" y="6191104"/>
            <a:ext cx="54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i="1" spc="-110" dirty="0">
                <a:latin typeface="Arial"/>
                <a:cs typeface="Arial"/>
              </a:rPr>
              <a:t>γ</a:t>
            </a:r>
            <a:r>
              <a:rPr sz="2400" i="1" spc="-1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1143" y="6355696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20" dirty="0">
                <a:latin typeface="Georgia"/>
                <a:cs typeface="Georgia"/>
              </a:rPr>
              <a:t>1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21328" y="4583328"/>
            <a:ext cx="4673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025" algn="l"/>
              </a:tabLst>
            </a:pPr>
            <a:r>
              <a:rPr sz="2400" i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dS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06315" y="5035651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99190" y="4807051"/>
            <a:ext cx="1597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76225" algn="l"/>
              </a:tabLst>
            </a:pPr>
            <a:r>
              <a:rPr sz="2550" spc="-150" baseline="37581" dirty="0">
                <a:latin typeface="Georgia"/>
                <a:cs typeface="Georgia"/>
              </a:rPr>
              <a:t>2	</a:t>
            </a: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-135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-44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34028" y="5497605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95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9886" y="5662197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16249" y="5951655"/>
            <a:ext cx="425450" cy="20320"/>
          </a:xfrm>
          <a:custGeom>
            <a:avLst/>
            <a:gdLst/>
            <a:ahLst/>
            <a:cxnLst/>
            <a:rect l="l" t="t" r="r" b="b"/>
            <a:pathLst>
              <a:path w="425450" h="20320">
                <a:moveTo>
                  <a:pt x="425022" y="0"/>
                </a:moveTo>
                <a:lnTo>
                  <a:pt x="0" y="0"/>
                </a:lnTo>
                <a:lnTo>
                  <a:pt x="0" y="20116"/>
                </a:lnTo>
                <a:lnTo>
                  <a:pt x="425022" y="20116"/>
                </a:lnTo>
                <a:lnTo>
                  <a:pt x="425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95313" y="5949928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03077" y="5721328"/>
            <a:ext cx="1750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i="1" spc="-245" dirty="0">
                <a:latin typeface="Arial"/>
                <a:cs typeface="Arial"/>
              </a:rPr>
              <a:t>β</a:t>
            </a:r>
            <a:r>
              <a:rPr sz="2550" spc="-135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S</a:t>
            </a:r>
            <a:r>
              <a:rPr sz="2550" spc="-44" baseline="-19607" dirty="0">
                <a:latin typeface="Georgia"/>
                <a:cs typeface="Georgia"/>
              </a:rPr>
              <a:t>2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r>
              <a:rPr sz="2550" spc="179" baseline="-19607" dirty="0">
                <a:latin typeface="Georgia"/>
                <a:cs typeface="Georgia"/>
              </a:rPr>
              <a:t> </a:t>
            </a:r>
            <a:r>
              <a:rPr sz="2400" spc="-265" dirty="0">
                <a:latin typeface="Lucida Sans Unicode"/>
                <a:cs typeface="Lucida Sans Unicode"/>
              </a:rPr>
              <a:t>−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i="1" spc="-220" dirty="0">
                <a:latin typeface="Arial"/>
                <a:cs typeface="Arial"/>
              </a:rPr>
              <a:t>γ</a:t>
            </a:r>
            <a:r>
              <a:rPr sz="2400" i="1" spc="-85" dirty="0">
                <a:latin typeface="Times New Roman"/>
                <a:cs typeface="Times New Roman"/>
              </a:rPr>
              <a:t>I</a:t>
            </a:r>
            <a:r>
              <a:rPr sz="2550" spc="-150" baseline="-19607" dirty="0">
                <a:latin typeface="Georgia"/>
                <a:cs typeface="Georgia"/>
              </a:rPr>
              <a:t>2</a:t>
            </a:r>
            <a:endParaRPr sz="2550" baseline="-19607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72128" y="6411880"/>
            <a:ext cx="37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114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14732" y="6576472"/>
            <a:ext cx="133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54349" y="6865931"/>
            <a:ext cx="511809" cy="20320"/>
          </a:xfrm>
          <a:custGeom>
            <a:avLst/>
            <a:gdLst/>
            <a:ahLst/>
            <a:cxnLst/>
            <a:rect l="l" t="t" r="r" b="b"/>
            <a:pathLst>
              <a:path w="511809" h="20320">
                <a:moveTo>
                  <a:pt x="511768" y="0"/>
                </a:moveTo>
                <a:lnTo>
                  <a:pt x="0" y="0"/>
                </a:lnTo>
                <a:lnTo>
                  <a:pt x="0" y="20116"/>
                </a:lnTo>
                <a:lnTo>
                  <a:pt x="511768" y="20116"/>
                </a:lnTo>
                <a:lnTo>
                  <a:pt x="511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76786" y="6864204"/>
            <a:ext cx="26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53323" y="6635604"/>
            <a:ext cx="54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=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i="1" spc="-110" dirty="0">
                <a:latin typeface="Arial"/>
                <a:cs typeface="Arial"/>
              </a:rPr>
              <a:t>γ</a:t>
            </a:r>
            <a:r>
              <a:rPr sz="2400" i="1" spc="-1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62535" y="6800196"/>
            <a:ext cx="133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latin typeface="Georgia"/>
                <a:cs typeface="Georgia"/>
              </a:rPr>
              <a:t>2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20900" y="965200"/>
            <a:ext cx="1017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latin typeface="Arial"/>
                <a:cs typeface="Arial"/>
              </a:rPr>
              <a:t>Cimiez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69400" y="927100"/>
            <a:ext cx="962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Ariane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21592" y="1271106"/>
            <a:ext cx="1270000" cy="3989070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vert="vert270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332740" algn="ctr">
              <a:lnSpc>
                <a:spcPct val="100000"/>
              </a:lnSpc>
              <a:spcBef>
                <a:spcPts val="5"/>
              </a:spcBef>
            </a:pPr>
            <a:r>
              <a:rPr sz="3600" b="1" spc="-60" baseline="1157" dirty="0">
                <a:latin typeface="Arial"/>
                <a:cs typeface="Arial"/>
              </a:rPr>
              <a:t>Avenue</a:t>
            </a:r>
            <a:r>
              <a:rPr sz="3600" b="1" spc="-67" baseline="1157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Jean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30" dirty="0">
                <a:latin typeface="Arial"/>
                <a:cs typeface="Arial"/>
              </a:rPr>
              <a:t>Médecin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097893" y="3173049"/>
            <a:ext cx="4983480" cy="2057400"/>
            <a:chOff x="7097893" y="3173049"/>
            <a:chExt cx="4983480" cy="2057400"/>
          </a:xfrm>
        </p:grpSpPr>
        <p:sp>
          <p:nvSpPr>
            <p:cNvPr id="37" name="object 37"/>
            <p:cNvSpPr/>
            <p:nvPr/>
          </p:nvSpPr>
          <p:spPr>
            <a:xfrm>
              <a:off x="7470930" y="3242899"/>
              <a:ext cx="2032635" cy="1499235"/>
            </a:xfrm>
            <a:custGeom>
              <a:avLst/>
              <a:gdLst/>
              <a:ahLst/>
              <a:cxnLst/>
              <a:rect l="l" t="t" r="r" b="b"/>
              <a:pathLst>
                <a:path w="2032634" h="1499235">
                  <a:moveTo>
                    <a:pt x="2032250" y="0"/>
                  </a:moveTo>
                  <a:lnTo>
                    <a:pt x="56211" y="1457656"/>
                  </a:lnTo>
                  <a:lnTo>
                    <a:pt x="0" y="1499121"/>
                  </a:lnTo>
                </a:path>
              </a:pathLst>
            </a:custGeom>
            <a:ln w="139700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97893" y="4485930"/>
              <a:ext cx="588010" cy="531495"/>
            </a:xfrm>
            <a:custGeom>
              <a:avLst/>
              <a:gdLst/>
              <a:ahLst/>
              <a:cxnLst/>
              <a:rect l="l" t="t" r="r" b="b"/>
              <a:pathLst>
                <a:path w="588009" h="531495">
                  <a:moveTo>
                    <a:pt x="270927" y="0"/>
                  </a:moveTo>
                  <a:lnTo>
                    <a:pt x="0" y="531265"/>
                  </a:lnTo>
                  <a:lnTo>
                    <a:pt x="587569" y="429248"/>
                  </a:lnTo>
                  <a:lnTo>
                    <a:pt x="270927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3880" y="4855464"/>
              <a:ext cx="1327150" cy="374650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3325173" y="5435377"/>
            <a:ext cx="5254625" cy="2743200"/>
            <a:chOff x="3325173" y="5435377"/>
            <a:chExt cx="5254625" cy="2743200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5173" y="5435377"/>
              <a:ext cx="1352550" cy="37465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4999" y="5625880"/>
              <a:ext cx="3924300" cy="255269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3269514" y="3130550"/>
            <a:ext cx="2544445" cy="1911985"/>
            <a:chOff x="3269514" y="3130550"/>
            <a:chExt cx="2544445" cy="1911985"/>
          </a:xfrm>
        </p:grpSpPr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9514" y="4667722"/>
              <a:ext cx="1314450" cy="37465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657600" y="3200400"/>
              <a:ext cx="1795780" cy="1450975"/>
            </a:xfrm>
            <a:custGeom>
              <a:avLst/>
              <a:gdLst/>
              <a:ahLst/>
              <a:cxnLst/>
              <a:rect l="l" t="t" r="r" b="b"/>
              <a:pathLst>
                <a:path w="1795779" h="1450975">
                  <a:moveTo>
                    <a:pt x="0" y="0"/>
                  </a:moveTo>
                  <a:lnTo>
                    <a:pt x="1741365" y="1406647"/>
                  </a:lnTo>
                  <a:lnTo>
                    <a:pt x="1795702" y="1450539"/>
                  </a:lnTo>
                </a:path>
              </a:pathLst>
            </a:custGeom>
            <a:ln w="139700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31376" y="4399579"/>
              <a:ext cx="582930" cy="542925"/>
            </a:xfrm>
            <a:custGeom>
              <a:avLst/>
              <a:gdLst/>
              <a:ahLst/>
              <a:cxnLst/>
              <a:rect l="l" t="t" r="r" b="b"/>
              <a:pathLst>
                <a:path w="582929" h="542925">
                  <a:moveTo>
                    <a:pt x="335178" y="0"/>
                  </a:moveTo>
                  <a:lnTo>
                    <a:pt x="0" y="414935"/>
                  </a:lnTo>
                  <a:lnTo>
                    <a:pt x="582523" y="542645"/>
                  </a:lnTo>
                  <a:lnTo>
                    <a:pt x="335178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47784" y="5795549"/>
            <a:ext cx="1333500" cy="374650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3247047" y="7960601"/>
            <a:ext cx="7451090" cy="436880"/>
          </a:xfrm>
          <a:prstGeom prst="rect">
            <a:avLst/>
          </a:prstGeom>
          <a:solidFill>
            <a:srgbClr val="EE220C"/>
          </a:solidFill>
        </p:spPr>
        <p:txBody>
          <a:bodyPr vert="horz" wrap="square" lIns="0" tIns="4000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15"/>
              </a:spcBef>
            </a:pPr>
            <a:r>
              <a:rPr sz="2200" spc="60" dirty="0">
                <a:solidFill>
                  <a:srgbClr val="FFFFFF"/>
                </a:solidFill>
                <a:latin typeface="Arial MT"/>
                <a:cs typeface="Arial MT"/>
              </a:rPr>
              <a:t>Matrice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Arial MT"/>
                <a:cs typeface="Arial MT"/>
              </a:rPr>
              <a:t>contact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 MT"/>
                <a:cs typeface="Arial MT"/>
              </a:rPr>
              <a:t>qui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Arial MT"/>
                <a:cs typeface="Arial MT"/>
              </a:rPr>
              <a:t>fréquente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 MT"/>
                <a:cs typeface="Arial MT"/>
              </a:rPr>
              <a:t>qui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à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 MT"/>
                <a:cs typeface="Arial MT"/>
              </a:rPr>
              <a:t>quel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 MT"/>
                <a:cs typeface="Arial MT"/>
              </a:rPr>
              <a:t>rythme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38150" y="336550"/>
          <a:ext cx="3897626" cy="3312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3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30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3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3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8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06060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606060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400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S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606060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400"/>
                        </a:spcBef>
                      </a:pPr>
                      <a:r>
                        <a:rPr sz="2200" spc="-25" dirty="0">
                          <a:latin typeface="Arial MT"/>
                          <a:cs typeface="Arial MT"/>
                        </a:rPr>
                        <a:t>I1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606060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400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S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606060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2400"/>
                        </a:lnSpc>
                        <a:spcBef>
                          <a:spcPts val="400"/>
                        </a:spcBef>
                      </a:pPr>
                      <a:r>
                        <a:rPr sz="2200" spc="-25" dirty="0">
                          <a:latin typeface="Arial MT"/>
                          <a:cs typeface="Arial MT"/>
                        </a:rPr>
                        <a:t>I2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606060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400"/>
                        </a:lnSpc>
                        <a:spcBef>
                          <a:spcPts val="400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S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606060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400"/>
                        </a:lnSpc>
                        <a:spcBef>
                          <a:spcPts val="400"/>
                        </a:spcBef>
                      </a:pPr>
                      <a:r>
                        <a:rPr sz="2200" spc="-25" dirty="0">
                          <a:latin typeface="Arial MT"/>
                          <a:cs typeface="Arial MT"/>
                        </a:rPr>
                        <a:t>I3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606060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400"/>
                        </a:lnSpc>
                        <a:spcBef>
                          <a:spcPts val="400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S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606060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400"/>
                        </a:lnSpc>
                        <a:spcBef>
                          <a:spcPts val="400"/>
                        </a:spcBef>
                      </a:pPr>
                      <a:r>
                        <a:rPr sz="2200" spc="-25" dirty="0">
                          <a:latin typeface="Arial MT"/>
                          <a:cs typeface="Arial MT"/>
                        </a:rPr>
                        <a:t>I4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606060"/>
                      </a:solidFill>
                      <a:prstDash val="solid"/>
                    </a:lnR>
                    <a:lnT w="12700">
                      <a:solidFill>
                        <a:srgbClr val="606060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08">
                <a:tc>
                  <a:txBody>
                    <a:bodyPr/>
                    <a:lstStyle/>
                    <a:p>
                      <a:pPr marL="1905" algn="ctr">
                        <a:lnSpc>
                          <a:spcPts val="2395"/>
                        </a:lnSpc>
                        <a:spcBef>
                          <a:spcPts val="400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S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606060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395"/>
                        </a:lnSpc>
                        <a:spcBef>
                          <a:spcPts val="400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2395"/>
                        </a:lnSpc>
                        <a:spcBef>
                          <a:spcPts val="400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95"/>
                        </a:lnSpc>
                        <a:spcBef>
                          <a:spcPts val="400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spcBef>
                          <a:spcPts val="400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606060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08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spcBef>
                          <a:spcPts val="405"/>
                        </a:spcBef>
                      </a:pPr>
                      <a:r>
                        <a:rPr sz="2200" spc="-25" dirty="0">
                          <a:latin typeface="Arial MT"/>
                          <a:cs typeface="Arial MT"/>
                        </a:rPr>
                        <a:t>I1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606060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2395"/>
                        </a:lnSpc>
                        <a:spcBef>
                          <a:spcPts val="40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395"/>
                        </a:lnSpc>
                        <a:spcBef>
                          <a:spcPts val="40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395"/>
                        </a:lnSpc>
                        <a:spcBef>
                          <a:spcPts val="40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spcBef>
                          <a:spcPts val="40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606060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08">
                <a:tc>
                  <a:txBody>
                    <a:bodyPr/>
                    <a:lstStyle/>
                    <a:p>
                      <a:pPr marL="1905" algn="ctr">
                        <a:lnSpc>
                          <a:spcPts val="2390"/>
                        </a:lnSpc>
                        <a:spcBef>
                          <a:spcPts val="40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S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606060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390"/>
                        </a:lnSpc>
                        <a:spcBef>
                          <a:spcPts val="40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2390"/>
                        </a:lnSpc>
                        <a:spcBef>
                          <a:spcPts val="40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90"/>
                        </a:lnSpc>
                        <a:spcBef>
                          <a:spcPts val="40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0"/>
                        </a:lnSpc>
                        <a:spcBef>
                          <a:spcPts val="40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606060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  <a:solidFill>
                      <a:srgbClr val="E1E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07">
                <a:tc>
                  <a:txBody>
                    <a:bodyPr/>
                    <a:lstStyle/>
                    <a:p>
                      <a:pPr algn="ctr">
                        <a:lnSpc>
                          <a:spcPts val="2390"/>
                        </a:lnSpc>
                        <a:spcBef>
                          <a:spcPts val="409"/>
                        </a:spcBef>
                      </a:pPr>
                      <a:r>
                        <a:rPr sz="2200" spc="-25" dirty="0">
                          <a:latin typeface="Arial MT"/>
                          <a:cs typeface="Arial MT"/>
                        </a:rPr>
                        <a:t>I2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606060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2390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390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390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0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606060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1905" algn="ctr">
                        <a:lnSpc>
                          <a:spcPts val="2385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S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606060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385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2385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85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606060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07"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409"/>
                        </a:spcBef>
                      </a:pPr>
                      <a:r>
                        <a:rPr sz="2200" spc="-25" dirty="0">
                          <a:latin typeface="Arial MT"/>
                          <a:cs typeface="Arial MT"/>
                        </a:rPr>
                        <a:t>I3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606060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2385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385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385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409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606060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007">
                <a:tc>
                  <a:txBody>
                    <a:bodyPr/>
                    <a:lstStyle/>
                    <a:p>
                      <a:pPr marL="1905" algn="ctr">
                        <a:lnSpc>
                          <a:spcPts val="2380"/>
                        </a:lnSpc>
                        <a:spcBef>
                          <a:spcPts val="41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S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606060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380"/>
                        </a:lnSpc>
                        <a:spcBef>
                          <a:spcPts val="41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2380"/>
                        </a:lnSpc>
                        <a:spcBef>
                          <a:spcPts val="41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80"/>
                        </a:lnSpc>
                        <a:spcBef>
                          <a:spcPts val="41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spcBef>
                          <a:spcPts val="41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606060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B8B8B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spcBef>
                          <a:spcPts val="415"/>
                        </a:spcBef>
                      </a:pPr>
                      <a:r>
                        <a:rPr sz="2200" spc="-25" dirty="0">
                          <a:latin typeface="Arial MT"/>
                          <a:cs typeface="Arial MT"/>
                        </a:rPr>
                        <a:t>I4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606060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2380"/>
                        </a:lnSpc>
                        <a:spcBef>
                          <a:spcPts val="41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380"/>
                        </a:lnSpc>
                        <a:spcBef>
                          <a:spcPts val="41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380"/>
                        </a:lnSpc>
                        <a:spcBef>
                          <a:spcPts val="41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spcBef>
                          <a:spcPts val="41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X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B8B8B8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8B8"/>
                      </a:solidFill>
                      <a:prstDash val="solid"/>
                    </a:lnL>
                    <a:lnR w="12700">
                      <a:solidFill>
                        <a:srgbClr val="606060"/>
                      </a:solidFill>
                      <a:prstDash val="solid"/>
                    </a:lnR>
                    <a:lnT w="12700">
                      <a:solidFill>
                        <a:srgbClr val="B8B8B8"/>
                      </a:solidFill>
                      <a:prstDash val="solid"/>
                    </a:lnT>
                    <a:lnB w="12700">
                      <a:solidFill>
                        <a:srgbClr val="6060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796447" y="467601"/>
            <a:ext cx="7451090" cy="436880"/>
          </a:xfrm>
          <a:prstGeom prst="rect">
            <a:avLst/>
          </a:prstGeom>
          <a:solidFill>
            <a:srgbClr val="EE220C"/>
          </a:solidFill>
        </p:spPr>
        <p:txBody>
          <a:bodyPr vert="horz" wrap="square" lIns="0" tIns="4000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15"/>
              </a:spcBef>
            </a:pPr>
            <a:r>
              <a:rPr sz="2200" spc="60" dirty="0">
                <a:solidFill>
                  <a:srgbClr val="FFFFFF"/>
                </a:solidFill>
                <a:latin typeface="Arial MT"/>
                <a:cs typeface="Arial MT"/>
              </a:rPr>
              <a:t>Matrice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Arial MT"/>
                <a:cs typeface="Arial MT"/>
              </a:rPr>
              <a:t>contact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 MT"/>
                <a:cs typeface="Arial MT"/>
              </a:rPr>
              <a:t>qui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Arial MT"/>
                <a:cs typeface="Arial MT"/>
              </a:rPr>
              <a:t>fréquente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 MT"/>
                <a:cs typeface="Arial MT"/>
              </a:rPr>
              <a:t>qui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à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 MT"/>
                <a:cs typeface="Arial MT"/>
              </a:rPr>
              <a:t>quel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 MT"/>
                <a:cs typeface="Arial MT"/>
              </a:rPr>
              <a:t>rythme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6552" y="1626669"/>
            <a:ext cx="12455525" cy="7962265"/>
            <a:chOff x="406552" y="1626669"/>
            <a:chExt cx="12455525" cy="79622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552" y="1626669"/>
              <a:ext cx="12455257" cy="79621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01483" y="2875927"/>
              <a:ext cx="10485120" cy="3481070"/>
            </a:xfrm>
            <a:custGeom>
              <a:avLst/>
              <a:gdLst/>
              <a:ahLst/>
              <a:cxnLst/>
              <a:rect l="l" t="t" r="r" b="b"/>
              <a:pathLst>
                <a:path w="10485120" h="3481070">
                  <a:moveTo>
                    <a:pt x="0" y="3480584"/>
                  </a:moveTo>
                  <a:lnTo>
                    <a:pt x="62722" y="3426979"/>
                  </a:lnTo>
                  <a:lnTo>
                    <a:pt x="101610" y="3394366"/>
                  </a:lnTo>
                  <a:lnTo>
                    <a:pt x="140632" y="3361925"/>
                  </a:lnTo>
                  <a:lnTo>
                    <a:pt x="179788" y="3329656"/>
                  </a:lnTo>
                  <a:lnTo>
                    <a:pt x="219076" y="3297560"/>
                  </a:lnTo>
                  <a:lnTo>
                    <a:pt x="258497" y="3265636"/>
                  </a:lnTo>
                  <a:lnTo>
                    <a:pt x="298050" y="3233884"/>
                  </a:lnTo>
                  <a:lnTo>
                    <a:pt x="337733" y="3202307"/>
                  </a:lnTo>
                  <a:lnTo>
                    <a:pt x="377548" y="3170903"/>
                  </a:lnTo>
                  <a:lnTo>
                    <a:pt x="417492" y="3139673"/>
                  </a:lnTo>
                  <a:lnTo>
                    <a:pt x="457565" y="3108618"/>
                  </a:lnTo>
                  <a:lnTo>
                    <a:pt x="497768" y="3077738"/>
                  </a:lnTo>
                  <a:lnTo>
                    <a:pt x="538098" y="3047033"/>
                  </a:lnTo>
                  <a:lnTo>
                    <a:pt x="578556" y="3016504"/>
                  </a:lnTo>
                  <a:lnTo>
                    <a:pt x="619141" y="2986151"/>
                  </a:lnTo>
                  <a:lnTo>
                    <a:pt x="659853" y="2955974"/>
                  </a:lnTo>
                  <a:lnTo>
                    <a:pt x="700690" y="2925974"/>
                  </a:lnTo>
                  <a:lnTo>
                    <a:pt x="741653" y="2896152"/>
                  </a:lnTo>
                  <a:lnTo>
                    <a:pt x="782740" y="2866507"/>
                  </a:lnTo>
                  <a:lnTo>
                    <a:pt x="823952" y="2837039"/>
                  </a:lnTo>
                  <a:lnTo>
                    <a:pt x="865286" y="2807750"/>
                  </a:lnTo>
                  <a:lnTo>
                    <a:pt x="906744" y="2778640"/>
                  </a:lnTo>
                  <a:lnTo>
                    <a:pt x="948324" y="2749709"/>
                  </a:lnTo>
                  <a:lnTo>
                    <a:pt x="990026" y="2720957"/>
                  </a:lnTo>
                  <a:lnTo>
                    <a:pt x="1031849" y="2692385"/>
                  </a:lnTo>
                  <a:lnTo>
                    <a:pt x="1073793" y="2663993"/>
                  </a:lnTo>
                  <a:lnTo>
                    <a:pt x="1115856" y="2635782"/>
                  </a:lnTo>
                  <a:lnTo>
                    <a:pt x="1158039" y="2607751"/>
                  </a:lnTo>
                  <a:lnTo>
                    <a:pt x="1200341" y="2579902"/>
                  </a:lnTo>
                  <a:lnTo>
                    <a:pt x="1242760" y="2552235"/>
                  </a:lnTo>
                  <a:lnTo>
                    <a:pt x="1285298" y="2524749"/>
                  </a:lnTo>
                  <a:lnTo>
                    <a:pt x="1327952" y="2497446"/>
                  </a:lnTo>
                  <a:lnTo>
                    <a:pt x="1370723" y="2470326"/>
                  </a:lnTo>
                  <a:lnTo>
                    <a:pt x="1413610" y="2443389"/>
                  </a:lnTo>
                  <a:lnTo>
                    <a:pt x="1456612" y="2416635"/>
                  </a:lnTo>
                  <a:lnTo>
                    <a:pt x="1499729" y="2390066"/>
                  </a:lnTo>
                  <a:lnTo>
                    <a:pt x="1542959" y="2363681"/>
                  </a:lnTo>
                  <a:lnTo>
                    <a:pt x="1586304" y="2337480"/>
                  </a:lnTo>
                  <a:lnTo>
                    <a:pt x="1629761" y="2311464"/>
                  </a:lnTo>
                  <a:lnTo>
                    <a:pt x="1673330" y="2285634"/>
                  </a:lnTo>
                  <a:lnTo>
                    <a:pt x="1717012" y="2259990"/>
                  </a:lnTo>
                  <a:lnTo>
                    <a:pt x="1760804" y="2234532"/>
                  </a:lnTo>
                  <a:lnTo>
                    <a:pt x="1804707" y="2209260"/>
                  </a:lnTo>
                  <a:lnTo>
                    <a:pt x="1848720" y="2184175"/>
                  </a:lnTo>
                  <a:lnTo>
                    <a:pt x="1892842" y="2159278"/>
                  </a:lnTo>
                  <a:lnTo>
                    <a:pt x="1937073" y="2134568"/>
                  </a:lnTo>
                  <a:lnTo>
                    <a:pt x="1981412" y="2110046"/>
                  </a:lnTo>
                  <a:lnTo>
                    <a:pt x="2025859" y="2085712"/>
                  </a:lnTo>
                  <a:lnTo>
                    <a:pt x="2070413" y="2061568"/>
                  </a:lnTo>
                  <a:lnTo>
                    <a:pt x="2115073" y="2037612"/>
                  </a:lnTo>
                  <a:lnTo>
                    <a:pt x="2159840" y="2013846"/>
                  </a:lnTo>
                  <a:lnTo>
                    <a:pt x="2204711" y="1990270"/>
                  </a:lnTo>
                  <a:lnTo>
                    <a:pt x="2249687" y="1966885"/>
                  </a:lnTo>
                  <a:lnTo>
                    <a:pt x="2294767" y="1943690"/>
                  </a:lnTo>
                  <a:lnTo>
                    <a:pt x="2339951" y="1920686"/>
                  </a:lnTo>
                  <a:lnTo>
                    <a:pt x="2385238" y="1897873"/>
                  </a:lnTo>
                  <a:lnTo>
                    <a:pt x="2430627" y="1875252"/>
                  </a:lnTo>
                  <a:lnTo>
                    <a:pt x="2476118" y="1852823"/>
                  </a:lnTo>
                  <a:lnTo>
                    <a:pt x="2521709" y="1830587"/>
                  </a:lnTo>
                  <a:lnTo>
                    <a:pt x="2567402" y="1808544"/>
                  </a:lnTo>
                  <a:lnTo>
                    <a:pt x="2613194" y="1786694"/>
                  </a:lnTo>
                  <a:lnTo>
                    <a:pt x="2659086" y="1765037"/>
                  </a:lnTo>
                  <a:lnTo>
                    <a:pt x="2705077" y="1743575"/>
                  </a:lnTo>
                  <a:lnTo>
                    <a:pt x="2751165" y="1722307"/>
                  </a:lnTo>
                  <a:lnTo>
                    <a:pt x="2797352" y="1701234"/>
                  </a:lnTo>
                  <a:lnTo>
                    <a:pt x="2843635" y="1680356"/>
                  </a:lnTo>
                  <a:lnTo>
                    <a:pt x="2890015" y="1659673"/>
                  </a:lnTo>
                  <a:lnTo>
                    <a:pt x="2936491" y="1639187"/>
                  </a:lnTo>
                  <a:lnTo>
                    <a:pt x="2983062" y="1618896"/>
                  </a:lnTo>
                  <a:lnTo>
                    <a:pt x="3029394" y="1598945"/>
                  </a:lnTo>
                  <a:lnTo>
                    <a:pt x="3075801" y="1579190"/>
                  </a:lnTo>
                  <a:lnTo>
                    <a:pt x="3122279" y="1559628"/>
                  </a:lnTo>
                  <a:lnTo>
                    <a:pt x="3168827" y="1540253"/>
                  </a:lnTo>
                  <a:lnTo>
                    <a:pt x="3215444" y="1521061"/>
                  </a:lnTo>
                  <a:lnTo>
                    <a:pt x="3262127" y="1502047"/>
                  </a:lnTo>
                  <a:lnTo>
                    <a:pt x="3308876" y="1483206"/>
                  </a:lnTo>
                  <a:lnTo>
                    <a:pt x="3355687" y="1464534"/>
                  </a:lnTo>
                  <a:lnTo>
                    <a:pt x="3402560" y="1446025"/>
                  </a:lnTo>
                  <a:lnTo>
                    <a:pt x="3449493" y="1427675"/>
                  </a:lnTo>
                  <a:lnTo>
                    <a:pt x="3496484" y="1409478"/>
                  </a:lnTo>
                  <a:lnTo>
                    <a:pt x="3543531" y="1391431"/>
                  </a:lnTo>
                  <a:lnTo>
                    <a:pt x="3590632" y="1373528"/>
                  </a:lnTo>
                  <a:lnTo>
                    <a:pt x="3637786" y="1355765"/>
                  </a:lnTo>
                  <a:lnTo>
                    <a:pt x="3684991" y="1338137"/>
                  </a:lnTo>
                  <a:lnTo>
                    <a:pt x="3732246" y="1320638"/>
                  </a:lnTo>
                  <a:lnTo>
                    <a:pt x="3779547" y="1303264"/>
                  </a:lnTo>
                  <a:lnTo>
                    <a:pt x="3826895" y="1286011"/>
                  </a:lnTo>
                  <a:lnTo>
                    <a:pt x="3874286" y="1268873"/>
                  </a:lnTo>
                  <a:lnTo>
                    <a:pt x="3921720" y="1251845"/>
                  </a:lnTo>
                  <a:lnTo>
                    <a:pt x="3969194" y="1234924"/>
                  </a:lnTo>
                  <a:lnTo>
                    <a:pt x="4016707" y="1218103"/>
                  </a:lnTo>
                  <a:lnTo>
                    <a:pt x="4064257" y="1201379"/>
                  </a:lnTo>
                  <a:lnTo>
                    <a:pt x="4111843" y="1184746"/>
                  </a:lnTo>
                  <a:lnTo>
                    <a:pt x="4159461" y="1168200"/>
                  </a:lnTo>
                  <a:lnTo>
                    <a:pt x="4207112" y="1151735"/>
                  </a:lnTo>
                  <a:lnTo>
                    <a:pt x="4254792" y="1135347"/>
                  </a:lnTo>
                  <a:lnTo>
                    <a:pt x="4302501" y="1119032"/>
                  </a:lnTo>
                  <a:lnTo>
                    <a:pt x="4350237" y="1102784"/>
                  </a:lnTo>
                  <a:lnTo>
                    <a:pt x="4397997" y="1086598"/>
                  </a:lnTo>
                  <a:lnTo>
                    <a:pt x="4445780" y="1070471"/>
                  </a:lnTo>
                  <a:lnTo>
                    <a:pt x="4493585" y="1054396"/>
                  </a:lnTo>
                  <a:lnTo>
                    <a:pt x="4541409" y="1038369"/>
                  </a:lnTo>
                  <a:lnTo>
                    <a:pt x="4589251" y="1022385"/>
                  </a:lnTo>
                  <a:lnTo>
                    <a:pt x="4637109" y="1006440"/>
                  </a:lnTo>
                  <a:lnTo>
                    <a:pt x="4684981" y="990529"/>
                  </a:lnTo>
                  <a:lnTo>
                    <a:pt x="4732713" y="974698"/>
                  </a:lnTo>
                  <a:lnTo>
                    <a:pt x="4780455" y="958897"/>
                  </a:lnTo>
                  <a:lnTo>
                    <a:pt x="4828206" y="943125"/>
                  </a:lnTo>
                  <a:lnTo>
                    <a:pt x="4875967" y="927382"/>
                  </a:lnTo>
                  <a:lnTo>
                    <a:pt x="4923737" y="911668"/>
                  </a:lnTo>
                  <a:lnTo>
                    <a:pt x="4971517" y="895982"/>
                  </a:lnTo>
                  <a:lnTo>
                    <a:pt x="5019306" y="880325"/>
                  </a:lnTo>
                  <a:lnTo>
                    <a:pt x="5067104" y="864697"/>
                  </a:lnTo>
                  <a:lnTo>
                    <a:pt x="5114912" y="849096"/>
                  </a:lnTo>
                  <a:lnTo>
                    <a:pt x="5162728" y="833523"/>
                  </a:lnTo>
                  <a:lnTo>
                    <a:pt x="5210553" y="817978"/>
                  </a:lnTo>
                  <a:lnTo>
                    <a:pt x="5258387" y="802460"/>
                  </a:lnTo>
                  <a:lnTo>
                    <a:pt x="5306230" y="786970"/>
                  </a:lnTo>
                  <a:lnTo>
                    <a:pt x="5354082" y="771506"/>
                  </a:lnTo>
                  <a:lnTo>
                    <a:pt x="5401943" y="756069"/>
                  </a:lnTo>
                  <a:lnTo>
                    <a:pt x="5449811" y="740659"/>
                  </a:lnTo>
                  <a:lnTo>
                    <a:pt x="5497689" y="725275"/>
                  </a:lnTo>
                  <a:lnTo>
                    <a:pt x="5545575" y="709917"/>
                  </a:lnTo>
                  <a:lnTo>
                    <a:pt x="5593469" y="694585"/>
                  </a:lnTo>
                  <a:lnTo>
                    <a:pt x="5641371" y="679279"/>
                  </a:lnTo>
                  <a:lnTo>
                    <a:pt x="5689282" y="663999"/>
                  </a:lnTo>
                  <a:lnTo>
                    <a:pt x="5737201" y="648743"/>
                  </a:lnTo>
                  <a:lnTo>
                    <a:pt x="5785127" y="633513"/>
                  </a:lnTo>
                  <a:lnTo>
                    <a:pt x="5833062" y="618307"/>
                  </a:lnTo>
                  <a:lnTo>
                    <a:pt x="5881004" y="603126"/>
                  </a:lnTo>
                  <a:lnTo>
                    <a:pt x="5928954" y="587970"/>
                  </a:lnTo>
                  <a:lnTo>
                    <a:pt x="5976912" y="572838"/>
                  </a:lnTo>
                  <a:lnTo>
                    <a:pt x="6024878" y="557730"/>
                  </a:lnTo>
                  <a:lnTo>
                    <a:pt x="6072851" y="542645"/>
                  </a:lnTo>
                  <a:lnTo>
                    <a:pt x="6120832" y="527585"/>
                  </a:lnTo>
                  <a:lnTo>
                    <a:pt x="6168819" y="512547"/>
                  </a:lnTo>
                  <a:lnTo>
                    <a:pt x="6216815" y="497533"/>
                  </a:lnTo>
                  <a:lnTo>
                    <a:pt x="6264817" y="482542"/>
                  </a:lnTo>
                  <a:lnTo>
                    <a:pt x="6312826" y="467573"/>
                  </a:lnTo>
                  <a:lnTo>
                    <a:pt x="6360496" y="452743"/>
                  </a:lnTo>
                  <a:lnTo>
                    <a:pt x="6408216" y="437947"/>
                  </a:lnTo>
                  <a:lnTo>
                    <a:pt x="6455988" y="423194"/>
                  </a:lnTo>
                  <a:lnTo>
                    <a:pt x="6503809" y="408499"/>
                  </a:lnTo>
                  <a:lnTo>
                    <a:pt x="6551679" y="393873"/>
                  </a:lnTo>
                  <a:lnTo>
                    <a:pt x="6599598" y="379327"/>
                  </a:lnTo>
                  <a:lnTo>
                    <a:pt x="6647564" y="364873"/>
                  </a:lnTo>
                  <a:lnTo>
                    <a:pt x="6695576" y="350525"/>
                  </a:lnTo>
                  <a:lnTo>
                    <a:pt x="6743634" y="336293"/>
                  </a:lnTo>
                  <a:lnTo>
                    <a:pt x="6791736" y="322190"/>
                  </a:lnTo>
                  <a:lnTo>
                    <a:pt x="6839882" y="308227"/>
                  </a:lnTo>
                  <a:lnTo>
                    <a:pt x="6888072" y="294417"/>
                  </a:lnTo>
                  <a:lnTo>
                    <a:pt x="6936303" y="280772"/>
                  </a:lnTo>
                  <a:lnTo>
                    <a:pt x="6984576" y="267303"/>
                  </a:lnTo>
                  <a:lnTo>
                    <a:pt x="7032889" y="254023"/>
                  </a:lnTo>
                  <a:lnTo>
                    <a:pt x="7081242" y="240944"/>
                  </a:lnTo>
                  <a:lnTo>
                    <a:pt x="7129633" y="228076"/>
                  </a:lnTo>
                  <a:lnTo>
                    <a:pt x="7178062" y="215434"/>
                  </a:lnTo>
                  <a:lnTo>
                    <a:pt x="7226528" y="203028"/>
                  </a:lnTo>
                  <a:lnTo>
                    <a:pt x="7275030" y="190870"/>
                  </a:lnTo>
                  <a:lnTo>
                    <a:pt x="7323568" y="178973"/>
                  </a:lnTo>
                  <a:lnTo>
                    <a:pt x="7372139" y="167349"/>
                  </a:lnTo>
                  <a:lnTo>
                    <a:pt x="7420745" y="156008"/>
                  </a:lnTo>
                  <a:lnTo>
                    <a:pt x="7469382" y="144965"/>
                  </a:lnTo>
                  <a:lnTo>
                    <a:pt x="7518052" y="134229"/>
                  </a:lnTo>
                  <a:lnTo>
                    <a:pt x="7566753" y="123814"/>
                  </a:lnTo>
                  <a:lnTo>
                    <a:pt x="7615483" y="113732"/>
                  </a:lnTo>
                  <a:lnTo>
                    <a:pt x="7664243" y="103993"/>
                  </a:lnTo>
                  <a:lnTo>
                    <a:pt x="7713031" y="94612"/>
                  </a:lnTo>
                  <a:lnTo>
                    <a:pt x="7761847" y="85598"/>
                  </a:lnTo>
                  <a:lnTo>
                    <a:pt x="7810689" y="76965"/>
                  </a:lnTo>
                  <a:lnTo>
                    <a:pt x="7859557" y="68724"/>
                  </a:lnTo>
                  <a:lnTo>
                    <a:pt x="7908450" y="60887"/>
                  </a:lnTo>
                  <a:lnTo>
                    <a:pt x="7957367" y="53467"/>
                  </a:lnTo>
                  <a:lnTo>
                    <a:pt x="8006307" y="46475"/>
                  </a:lnTo>
                  <a:lnTo>
                    <a:pt x="8055269" y="39923"/>
                  </a:lnTo>
                  <a:lnTo>
                    <a:pt x="8104253" y="33823"/>
                  </a:lnTo>
                  <a:lnTo>
                    <a:pt x="8153257" y="28187"/>
                  </a:lnTo>
                  <a:lnTo>
                    <a:pt x="8202281" y="23028"/>
                  </a:lnTo>
                  <a:lnTo>
                    <a:pt x="8251324" y="18357"/>
                  </a:lnTo>
                  <a:lnTo>
                    <a:pt x="8300384" y="14186"/>
                  </a:lnTo>
                  <a:lnTo>
                    <a:pt x="8349462" y="10527"/>
                  </a:lnTo>
                  <a:lnTo>
                    <a:pt x="8398556" y="7392"/>
                  </a:lnTo>
                  <a:lnTo>
                    <a:pt x="8447666" y="4793"/>
                  </a:lnTo>
                  <a:lnTo>
                    <a:pt x="8496790" y="2743"/>
                  </a:lnTo>
                  <a:lnTo>
                    <a:pt x="8545928" y="1252"/>
                  </a:lnTo>
                  <a:lnTo>
                    <a:pt x="8595079" y="334"/>
                  </a:lnTo>
                  <a:lnTo>
                    <a:pt x="8644241" y="0"/>
                  </a:lnTo>
                  <a:lnTo>
                    <a:pt x="8693415" y="261"/>
                  </a:lnTo>
                  <a:lnTo>
                    <a:pt x="8742598" y="1131"/>
                  </a:lnTo>
                  <a:lnTo>
                    <a:pt x="8791792" y="2620"/>
                  </a:lnTo>
                  <a:lnTo>
                    <a:pt x="8840993" y="4742"/>
                  </a:lnTo>
                  <a:lnTo>
                    <a:pt x="8890203" y="7507"/>
                  </a:lnTo>
                  <a:lnTo>
                    <a:pt x="8939419" y="10929"/>
                  </a:lnTo>
                  <a:lnTo>
                    <a:pt x="8988641" y="15018"/>
                  </a:lnTo>
                  <a:lnTo>
                    <a:pt x="9037868" y="19788"/>
                  </a:lnTo>
                  <a:lnTo>
                    <a:pt x="9087099" y="25249"/>
                  </a:lnTo>
                  <a:lnTo>
                    <a:pt x="9136334" y="31414"/>
                  </a:lnTo>
                  <a:lnTo>
                    <a:pt x="9185571" y="38295"/>
                  </a:lnTo>
                  <a:lnTo>
                    <a:pt x="9234809" y="45903"/>
                  </a:lnTo>
                  <a:lnTo>
                    <a:pt x="9284049" y="54252"/>
                  </a:lnTo>
                  <a:lnTo>
                    <a:pt x="9334128" y="63526"/>
                  </a:lnTo>
                  <a:lnTo>
                    <a:pt x="9384013" y="73571"/>
                  </a:lnTo>
                  <a:lnTo>
                    <a:pt x="9433697" y="84383"/>
                  </a:lnTo>
                  <a:lnTo>
                    <a:pt x="9483170" y="95958"/>
                  </a:lnTo>
                  <a:lnTo>
                    <a:pt x="9532424" y="108292"/>
                  </a:lnTo>
                  <a:lnTo>
                    <a:pt x="9581451" y="121383"/>
                  </a:lnTo>
                  <a:lnTo>
                    <a:pt x="9630243" y="135225"/>
                  </a:lnTo>
                  <a:lnTo>
                    <a:pt x="9678791" y="149817"/>
                  </a:lnTo>
                  <a:lnTo>
                    <a:pt x="9727086" y="165153"/>
                  </a:lnTo>
                  <a:lnTo>
                    <a:pt x="9775120" y="181231"/>
                  </a:lnTo>
                  <a:lnTo>
                    <a:pt x="9822885" y="198046"/>
                  </a:lnTo>
                  <a:lnTo>
                    <a:pt x="9870372" y="215595"/>
                  </a:lnTo>
                  <a:lnTo>
                    <a:pt x="9917574" y="233875"/>
                  </a:lnTo>
                  <a:lnTo>
                    <a:pt x="9964480" y="252881"/>
                  </a:lnTo>
                  <a:lnTo>
                    <a:pt x="10011084" y="272611"/>
                  </a:lnTo>
                  <a:lnTo>
                    <a:pt x="10057377" y="293060"/>
                  </a:lnTo>
                  <a:lnTo>
                    <a:pt x="10103350" y="314224"/>
                  </a:lnTo>
                  <a:lnTo>
                    <a:pt x="10148994" y="336101"/>
                  </a:lnTo>
                  <a:lnTo>
                    <a:pt x="10194302" y="358687"/>
                  </a:lnTo>
                  <a:lnTo>
                    <a:pt x="10239266" y="381977"/>
                  </a:lnTo>
                  <a:lnTo>
                    <a:pt x="10283875" y="405969"/>
                  </a:lnTo>
                  <a:lnTo>
                    <a:pt x="10328123" y="430658"/>
                  </a:lnTo>
                  <a:lnTo>
                    <a:pt x="10372001" y="456041"/>
                  </a:lnTo>
                  <a:lnTo>
                    <a:pt x="10415500" y="482114"/>
                  </a:lnTo>
                  <a:lnTo>
                    <a:pt x="10458612" y="508874"/>
                  </a:lnTo>
                  <a:lnTo>
                    <a:pt x="10484801" y="526904"/>
                  </a:lnTo>
                </a:path>
              </a:pathLst>
            </a:custGeom>
            <a:ln w="63500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9855" y="3278136"/>
              <a:ext cx="10843895" cy="3227705"/>
            </a:xfrm>
            <a:custGeom>
              <a:avLst/>
              <a:gdLst/>
              <a:ahLst/>
              <a:cxnLst/>
              <a:rect l="l" t="t" r="r" b="b"/>
              <a:pathLst>
                <a:path w="10843895" h="3227704">
                  <a:moveTo>
                    <a:pt x="280543" y="3155353"/>
                  </a:moveTo>
                  <a:lnTo>
                    <a:pt x="110642" y="2959760"/>
                  </a:lnTo>
                  <a:lnTo>
                    <a:pt x="0" y="3227463"/>
                  </a:lnTo>
                  <a:lnTo>
                    <a:pt x="280543" y="3155353"/>
                  </a:lnTo>
                  <a:close/>
                </a:path>
                <a:path w="10843895" h="3227704">
                  <a:moveTo>
                    <a:pt x="10843666" y="253606"/>
                  </a:moveTo>
                  <a:lnTo>
                    <a:pt x="10703725" y="0"/>
                  </a:lnTo>
                  <a:lnTo>
                    <a:pt x="10556812" y="213398"/>
                  </a:lnTo>
                  <a:lnTo>
                    <a:pt x="10843666" y="253606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36318" y="3824669"/>
              <a:ext cx="654685" cy="659765"/>
            </a:xfrm>
            <a:custGeom>
              <a:avLst/>
              <a:gdLst/>
              <a:ahLst/>
              <a:cxnLst/>
              <a:rect l="l" t="t" r="r" b="b"/>
              <a:pathLst>
                <a:path w="654684" h="659764">
                  <a:moveTo>
                    <a:pt x="3379" y="376149"/>
                  </a:moveTo>
                  <a:lnTo>
                    <a:pt x="12433" y="444341"/>
                  </a:lnTo>
                  <a:lnTo>
                    <a:pt x="30560" y="484970"/>
                  </a:lnTo>
                  <a:lnTo>
                    <a:pt x="53912" y="522671"/>
                  </a:lnTo>
                  <a:lnTo>
                    <a:pt x="82022" y="556908"/>
                  </a:lnTo>
                  <a:lnTo>
                    <a:pt x="114421" y="587144"/>
                  </a:lnTo>
                  <a:lnTo>
                    <a:pt x="150641" y="612842"/>
                  </a:lnTo>
                  <a:lnTo>
                    <a:pt x="190215" y="633465"/>
                  </a:lnTo>
                  <a:lnTo>
                    <a:pt x="232675" y="648476"/>
                  </a:lnTo>
                  <a:lnTo>
                    <a:pt x="277554" y="657339"/>
                  </a:lnTo>
                  <a:lnTo>
                    <a:pt x="324382" y="659515"/>
                  </a:lnTo>
                  <a:lnTo>
                    <a:pt x="372693" y="654469"/>
                  </a:lnTo>
                  <a:lnTo>
                    <a:pt x="422018" y="641664"/>
                  </a:lnTo>
                  <a:lnTo>
                    <a:pt x="466550" y="622411"/>
                  </a:lnTo>
                  <a:lnTo>
                    <a:pt x="506085" y="597036"/>
                  </a:lnTo>
                  <a:lnTo>
                    <a:pt x="540723" y="566176"/>
                  </a:lnTo>
                  <a:lnTo>
                    <a:pt x="570563" y="530469"/>
                  </a:lnTo>
                  <a:lnTo>
                    <a:pt x="595707" y="490557"/>
                  </a:lnTo>
                  <a:lnTo>
                    <a:pt x="616254" y="447075"/>
                  </a:lnTo>
                  <a:lnTo>
                    <a:pt x="632304" y="400665"/>
                  </a:lnTo>
                  <a:lnTo>
                    <a:pt x="643958" y="351964"/>
                  </a:lnTo>
                  <a:lnTo>
                    <a:pt x="651315" y="301612"/>
                  </a:lnTo>
                  <a:lnTo>
                    <a:pt x="654475" y="250247"/>
                  </a:lnTo>
                  <a:lnTo>
                    <a:pt x="653540" y="198508"/>
                  </a:lnTo>
                  <a:lnTo>
                    <a:pt x="649757" y="154021"/>
                  </a:lnTo>
                  <a:lnTo>
                    <a:pt x="643525" y="109929"/>
                  </a:lnTo>
                  <a:lnTo>
                    <a:pt x="634874" y="66330"/>
                  </a:lnTo>
                  <a:lnTo>
                    <a:pt x="623834" y="23323"/>
                  </a:lnTo>
                  <a:lnTo>
                    <a:pt x="613631" y="0"/>
                  </a:lnTo>
                </a:path>
              </a:pathLst>
            </a:custGeom>
            <a:ln w="50800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30584" y="3652468"/>
              <a:ext cx="827405" cy="588010"/>
            </a:xfrm>
            <a:custGeom>
              <a:avLst/>
              <a:gdLst/>
              <a:ahLst/>
              <a:cxnLst/>
              <a:rect l="l" t="t" r="r" b="b"/>
              <a:pathLst>
                <a:path w="827404" h="588010">
                  <a:moveTo>
                    <a:pt x="211455" y="587730"/>
                  </a:moveTo>
                  <a:lnTo>
                    <a:pt x="134124" y="362064"/>
                  </a:lnTo>
                  <a:lnTo>
                    <a:pt x="0" y="559333"/>
                  </a:lnTo>
                  <a:lnTo>
                    <a:pt x="211455" y="587730"/>
                  </a:lnTo>
                  <a:close/>
                </a:path>
                <a:path w="827404" h="588010">
                  <a:moveTo>
                    <a:pt x="827278" y="152717"/>
                  </a:moveTo>
                  <a:lnTo>
                    <a:pt x="644029" y="0"/>
                  </a:lnTo>
                  <a:lnTo>
                    <a:pt x="631799" y="238226"/>
                  </a:lnTo>
                  <a:lnTo>
                    <a:pt x="827278" y="152717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86023" y="3825213"/>
              <a:ext cx="2567305" cy="2030730"/>
            </a:xfrm>
            <a:custGeom>
              <a:avLst/>
              <a:gdLst/>
              <a:ahLst/>
              <a:cxnLst/>
              <a:rect l="l" t="t" r="r" b="b"/>
              <a:pathLst>
                <a:path w="2567304" h="2030729">
                  <a:moveTo>
                    <a:pt x="0" y="1224642"/>
                  </a:moveTo>
                  <a:lnTo>
                    <a:pt x="64533" y="1276081"/>
                  </a:lnTo>
                  <a:lnTo>
                    <a:pt x="104725" y="1307111"/>
                  </a:lnTo>
                  <a:lnTo>
                    <a:pt x="145136" y="1337852"/>
                  </a:lnTo>
                  <a:lnTo>
                    <a:pt x="185764" y="1368303"/>
                  </a:lnTo>
                  <a:lnTo>
                    <a:pt x="226608" y="1398463"/>
                  </a:lnTo>
                  <a:lnTo>
                    <a:pt x="267665" y="1428331"/>
                  </a:lnTo>
                  <a:lnTo>
                    <a:pt x="308934" y="1457905"/>
                  </a:lnTo>
                  <a:lnTo>
                    <a:pt x="350414" y="1487185"/>
                  </a:lnTo>
                  <a:lnTo>
                    <a:pt x="392103" y="1516169"/>
                  </a:lnTo>
                  <a:lnTo>
                    <a:pt x="434000" y="1544857"/>
                  </a:lnTo>
                  <a:lnTo>
                    <a:pt x="476103" y="1573247"/>
                  </a:lnTo>
                  <a:lnTo>
                    <a:pt x="518411" y="1601338"/>
                  </a:lnTo>
                  <a:lnTo>
                    <a:pt x="560922" y="1629128"/>
                  </a:lnTo>
                  <a:lnTo>
                    <a:pt x="603634" y="1656618"/>
                  </a:lnTo>
                  <a:lnTo>
                    <a:pt x="646546" y="1683805"/>
                  </a:lnTo>
                  <a:lnTo>
                    <a:pt x="689633" y="1710563"/>
                  </a:lnTo>
                  <a:lnTo>
                    <a:pt x="733166" y="1736897"/>
                  </a:lnTo>
                  <a:lnTo>
                    <a:pt x="777123" y="1762713"/>
                  </a:lnTo>
                  <a:lnTo>
                    <a:pt x="821482" y="1787916"/>
                  </a:lnTo>
                  <a:lnTo>
                    <a:pt x="866219" y="1812409"/>
                  </a:lnTo>
                  <a:lnTo>
                    <a:pt x="911313" y="1836098"/>
                  </a:lnTo>
                  <a:lnTo>
                    <a:pt x="956740" y="1858888"/>
                  </a:lnTo>
                  <a:lnTo>
                    <a:pt x="1002479" y="1880683"/>
                  </a:lnTo>
                  <a:lnTo>
                    <a:pt x="1048507" y="1901389"/>
                  </a:lnTo>
                  <a:lnTo>
                    <a:pt x="1094801" y="1920909"/>
                  </a:lnTo>
                  <a:lnTo>
                    <a:pt x="1141340" y="1939149"/>
                  </a:lnTo>
                  <a:lnTo>
                    <a:pt x="1188100" y="1956014"/>
                  </a:lnTo>
                  <a:lnTo>
                    <a:pt x="1235059" y="1971408"/>
                  </a:lnTo>
                  <a:lnTo>
                    <a:pt x="1282195" y="1985236"/>
                  </a:lnTo>
                  <a:lnTo>
                    <a:pt x="1329485" y="1997404"/>
                  </a:lnTo>
                  <a:lnTo>
                    <a:pt x="1376906" y="2007814"/>
                  </a:lnTo>
                  <a:lnTo>
                    <a:pt x="1424437" y="2016374"/>
                  </a:lnTo>
                  <a:lnTo>
                    <a:pt x="1472055" y="2022986"/>
                  </a:lnTo>
                  <a:lnTo>
                    <a:pt x="1519737" y="2027557"/>
                  </a:lnTo>
                  <a:lnTo>
                    <a:pt x="1567461" y="2029991"/>
                  </a:lnTo>
                  <a:lnTo>
                    <a:pt x="1615204" y="2030192"/>
                  </a:lnTo>
                  <a:lnTo>
                    <a:pt x="1662944" y="2028066"/>
                  </a:lnTo>
                  <a:lnTo>
                    <a:pt x="1710658" y="2023516"/>
                  </a:lnTo>
                  <a:lnTo>
                    <a:pt x="1758325" y="2016449"/>
                  </a:lnTo>
                  <a:lnTo>
                    <a:pt x="1805921" y="2006769"/>
                  </a:lnTo>
                  <a:lnTo>
                    <a:pt x="1853424" y="1994380"/>
                  </a:lnTo>
                  <a:lnTo>
                    <a:pt x="1900811" y="1979188"/>
                  </a:lnTo>
                  <a:lnTo>
                    <a:pt x="1944902" y="1962454"/>
                  </a:lnTo>
                  <a:lnTo>
                    <a:pt x="1987554" y="1943780"/>
                  </a:lnTo>
                  <a:lnTo>
                    <a:pt x="2028760" y="1923225"/>
                  </a:lnTo>
                  <a:lnTo>
                    <a:pt x="2068511" y="1900853"/>
                  </a:lnTo>
                  <a:lnTo>
                    <a:pt x="2106799" y="1876723"/>
                  </a:lnTo>
                  <a:lnTo>
                    <a:pt x="2143617" y="1850898"/>
                  </a:lnTo>
                  <a:lnTo>
                    <a:pt x="2178957" y="1823439"/>
                  </a:lnTo>
                  <a:lnTo>
                    <a:pt x="2212812" y="1794407"/>
                  </a:lnTo>
                  <a:lnTo>
                    <a:pt x="2245173" y="1763863"/>
                  </a:lnTo>
                  <a:lnTo>
                    <a:pt x="2276032" y="1731870"/>
                  </a:lnTo>
                  <a:lnTo>
                    <a:pt x="2305382" y="1698488"/>
                  </a:lnTo>
                  <a:lnTo>
                    <a:pt x="2333215" y="1663778"/>
                  </a:lnTo>
                  <a:lnTo>
                    <a:pt x="2359523" y="1627803"/>
                  </a:lnTo>
                  <a:lnTo>
                    <a:pt x="2384298" y="1590623"/>
                  </a:lnTo>
                  <a:lnTo>
                    <a:pt x="2407533" y="1552301"/>
                  </a:lnTo>
                  <a:lnTo>
                    <a:pt x="2429219" y="1512896"/>
                  </a:lnTo>
                  <a:lnTo>
                    <a:pt x="2449350" y="1472471"/>
                  </a:lnTo>
                  <a:lnTo>
                    <a:pt x="2467916" y="1431087"/>
                  </a:lnTo>
                  <a:lnTo>
                    <a:pt x="2484911" y="1388806"/>
                  </a:lnTo>
                  <a:lnTo>
                    <a:pt x="2500326" y="1345688"/>
                  </a:lnTo>
                  <a:lnTo>
                    <a:pt x="2514153" y="1301796"/>
                  </a:lnTo>
                  <a:lnTo>
                    <a:pt x="2526386" y="1257190"/>
                  </a:lnTo>
                  <a:lnTo>
                    <a:pt x="2537015" y="1211932"/>
                  </a:lnTo>
                  <a:lnTo>
                    <a:pt x="2546034" y="1166083"/>
                  </a:lnTo>
                  <a:lnTo>
                    <a:pt x="2553434" y="1119705"/>
                  </a:lnTo>
                  <a:lnTo>
                    <a:pt x="2559207" y="1072860"/>
                  </a:lnTo>
                  <a:lnTo>
                    <a:pt x="2563346" y="1025607"/>
                  </a:lnTo>
                  <a:lnTo>
                    <a:pt x="2565843" y="978010"/>
                  </a:lnTo>
                  <a:lnTo>
                    <a:pt x="2566691" y="930129"/>
                  </a:lnTo>
                  <a:lnTo>
                    <a:pt x="2565880" y="882025"/>
                  </a:lnTo>
                  <a:lnTo>
                    <a:pt x="2563404" y="833761"/>
                  </a:lnTo>
                  <a:lnTo>
                    <a:pt x="2559255" y="785397"/>
                  </a:lnTo>
                  <a:lnTo>
                    <a:pt x="2553424" y="736994"/>
                  </a:lnTo>
                  <a:lnTo>
                    <a:pt x="2545905" y="688615"/>
                  </a:lnTo>
                  <a:lnTo>
                    <a:pt x="2536689" y="640321"/>
                  </a:lnTo>
                  <a:lnTo>
                    <a:pt x="2525760" y="592014"/>
                  </a:lnTo>
                  <a:lnTo>
                    <a:pt x="2513257" y="544216"/>
                  </a:lnTo>
                  <a:lnTo>
                    <a:pt x="2499198" y="496961"/>
                  </a:lnTo>
                  <a:lnTo>
                    <a:pt x="2483604" y="450285"/>
                  </a:lnTo>
                  <a:lnTo>
                    <a:pt x="2466495" y="404222"/>
                  </a:lnTo>
                  <a:lnTo>
                    <a:pt x="2447893" y="358808"/>
                  </a:lnTo>
                  <a:lnTo>
                    <a:pt x="2427817" y="314078"/>
                  </a:lnTo>
                  <a:lnTo>
                    <a:pt x="2406287" y="270067"/>
                  </a:lnTo>
                  <a:lnTo>
                    <a:pt x="2383324" y="226810"/>
                  </a:lnTo>
                  <a:lnTo>
                    <a:pt x="2358949" y="184343"/>
                  </a:lnTo>
                  <a:lnTo>
                    <a:pt x="2333181" y="142700"/>
                  </a:lnTo>
                  <a:lnTo>
                    <a:pt x="2306041" y="101917"/>
                  </a:lnTo>
                  <a:lnTo>
                    <a:pt x="2277550" y="62029"/>
                  </a:lnTo>
                  <a:lnTo>
                    <a:pt x="2247728" y="23070"/>
                  </a:lnTo>
                  <a:lnTo>
                    <a:pt x="2225912" y="0"/>
                  </a:lnTo>
                </a:path>
              </a:pathLst>
            </a:custGeom>
            <a:ln w="63500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10165" y="3660038"/>
              <a:ext cx="2517775" cy="1510665"/>
            </a:xfrm>
            <a:custGeom>
              <a:avLst/>
              <a:gdLst/>
              <a:ahLst/>
              <a:cxnLst/>
              <a:rect l="l" t="t" r="r" b="b"/>
              <a:pathLst>
                <a:path w="2517775" h="1510664">
                  <a:moveTo>
                    <a:pt x="282498" y="1309738"/>
                  </a:moveTo>
                  <a:lnTo>
                    <a:pt x="0" y="1245755"/>
                  </a:lnTo>
                  <a:lnTo>
                    <a:pt x="118325" y="1510157"/>
                  </a:lnTo>
                  <a:lnTo>
                    <a:pt x="282498" y="1309738"/>
                  </a:lnTo>
                  <a:close/>
                </a:path>
                <a:path w="2517775" h="1510664">
                  <a:moveTo>
                    <a:pt x="2517698" y="99250"/>
                  </a:moveTo>
                  <a:lnTo>
                    <a:pt x="2245576" y="0"/>
                  </a:lnTo>
                  <a:lnTo>
                    <a:pt x="2329459" y="277253"/>
                  </a:lnTo>
                  <a:lnTo>
                    <a:pt x="2517698" y="9925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20845" y="3234092"/>
              <a:ext cx="7073900" cy="4523105"/>
            </a:xfrm>
            <a:custGeom>
              <a:avLst/>
              <a:gdLst/>
              <a:ahLst/>
              <a:cxnLst/>
              <a:rect l="l" t="t" r="r" b="b"/>
              <a:pathLst>
                <a:path w="7073900" h="4523105">
                  <a:moveTo>
                    <a:pt x="0" y="4522778"/>
                  </a:moveTo>
                  <a:lnTo>
                    <a:pt x="34594" y="4448335"/>
                  </a:lnTo>
                  <a:lnTo>
                    <a:pt x="56358" y="4402957"/>
                  </a:lnTo>
                  <a:lnTo>
                    <a:pt x="78368" y="4357713"/>
                  </a:lnTo>
                  <a:lnTo>
                    <a:pt x="100625" y="4312605"/>
                  </a:lnTo>
                  <a:lnTo>
                    <a:pt x="123126" y="4267632"/>
                  </a:lnTo>
                  <a:lnTo>
                    <a:pt x="145872" y="4222796"/>
                  </a:lnTo>
                  <a:lnTo>
                    <a:pt x="168862" y="4178098"/>
                  </a:lnTo>
                  <a:lnTo>
                    <a:pt x="192095" y="4133538"/>
                  </a:lnTo>
                  <a:lnTo>
                    <a:pt x="215570" y="4089119"/>
                  </a:lnTo>
                  <a:lnTo>
                    <a:pt x="239287" y="4044839"/>
                  </a:lnTo>
                  <a:lnTo>
                    <a:pt x="263244" y="4000702"/>
                  </a:lnTo>
                  <a:lnTo>
                    <a:pt x="287442" y="3956707"/>
                  </a:lnTo>
                  <a:lnTo>
                    <a:pt x="311879" y="3912855"/>
                  </a:lnTo>
                  <a:lnTo>
                    <a:pt x="336556" y="3869148"/>
                  </a:lnTo>
                  <a:lnTo>
                    <a:pt x="361470" y="3825586"/>
                  </a:lnTo>
                  <a:lnTo>
                    <a:pt x="386622" y="3782171"/>
                  </a:lnTo>
                  <a:lnTo>
                    <a:pt x="412010" y="3738902"/>
                  </a:lnTo>
                  <a:lnTo>
                    <a:pt x="437635" y="3695781"/>
                  </a:lnTo>
                  <a:lnTo>
                    <a:pt x="463495" y="3652810"/>
                  </a:lnTo>
                  <a:lnTo>
                    <a:pt x="489590" y="3609988"/>
                  </a:lnTo>
                  <a:lnTo>
                    <a:pt x="515918" y="3567318"/>
                  </a:lnTo>
                  <a:lnTo>
                    <a:pt x="542480" y="3524799"/>
                  </a:lnTo>
                  <a:lnTo>
                    <a:pt x="569275" y="3482433"/>
                  </a:lnTo>
                  <a:lnTo>
                    <a:pt x="596301" y="3440220"/>
                  </a:lnTo>
                  <a:lnTo>
                    <a:pt x="623559" y="3398162"/>
                  </a:lnTo>
                  <a:lnTo>
                    <a:pt x="651047" y="3356260"/>
                  </a:lnTo>
                  <a:lnTo>
                    <a:pt x="678765" y="3314514"/>
                  </a:lnTo>
                  <a:lnTo>
                    <a:pt x="706712" y="3272925"/>
                  </a:lnTo>
                  <a:lnTo>
                    <a:pt x="734888" y="3231495"/>
                  </a:lnTo>
                  <a:lnTo>
                    <a:pt x="763291" y="3190224"/>
                  </a:lnTo>
                  <a:lnTo>
                    <a:pt x="791921" y="3149113"/>
                  </a:lnTo>
                  <a:lnTo>
                    <a:pt x="820778" y="3108164"/>
                  </a:lnTo>
                  <a:lnTo>
                    <a:pt x="849860" y="3067376"/>
                  </a:lnTo>
                  <a:lnTo>
                    <a:pt x="879167" y="3026751"/>
                  </a:lnTo>
                  <a:lnTo>
                    <a:pt x="908699" y="2986291"/>
                  </a:lnTo>
                  <a:lnTo>
                    <a:pt x="938454" y="2945995"/>
                  </a:lnTo>
                  <a:lnTo>
                    <a:pt x="968432" y="2905865"/>
                  </a:lnTo>
                  <a:lnTo>
                    <a:pt x="998632" y="2865901"/>
                  </a:lnTo>
                  <a:lnTo>
                    <a:pt x="1029053" y="2826105"/>
                  </a:lnTo>
                  <a:lnTo>
                    <a:pt x="1059695" y="2786478"/>
                  </a:lnTo>
                  <a:lnTo>
                    <a:pt x="1090558" y="2747020"/>
                  </a:lnTo>
                  <a:lnTo>
                    <a:pt x="1121639" y="2707733"/>
                  </a:lnTo>
                  <a:lnTo>
                    <a:pt x="1152940" y="2668617"/>
                  </a:lnTo>
                  <a:lnTo>
                    <a:pt x="1184458" y="2629673"/>
                  </a:lnTo>
                  <a:lnTo>
                    <a:pt x="1216194" y="2590903"/>
                  </a:lnTo>
                  <a:lnTo>
                    <a:pt x="1248146" y="2552306"/>
                  </a:lnTo>
                  <a:lnTo>
                    <a:pt x="1280314" y="2513885"/>
                  </a:lnTo>
                  <a:lnTo>
                    <a:pt x="1312698" y="2475640"/>
                  </a:lnTo>
                  <a:lnTo>
                    <a:pt x="1345295" y="2437571"/>
                  </a:lnTo>
                  <a:lnTo>
                    <a:pt x="1378107" y="2399681"/>
                  </a:lnTo>
                  <a:lnTo>
                    <a:pt x="1411132" y="2361969"/>
                  </a:lnTo>
                  <a:lnTo>
                    <a:pt x="1444369" y="2324437"/>
                  </a:lnTo>
                  <a:lnTo>
                    <a:pt x="1477818" y="2287086"/>
                  </a:lnTo>
                  <a:lnTo>
                    <a:pt x="1511478" y="2249916"/>
                  </a:lnTo>
                  <a:lnTo>
                    <a:pt x="1545349" y="2212929"/>
                  </a:lnTo>
                  <a:lnTo>
                    <a:pt x="1579429" y="2176125"/>
                  </a:lnTo>
                  <a:lnTo>
                    <a:pt x="1613718" y="2139506"/>
                  </a:lnTo>
                  <a:lnTo>
                    <a:pt x="1648215" y="2103072"/>
                  </a:lnTo>
                  <a:lnTo>
                    <a:pt x="1682920" y="2066824"/>
                  </a:lnTo>
                  <a:lnTo>
                    <a:pt x="1717832" y="2030763"/>
                  </a:lnTo>
                  <a:lnTo>
                    <a:pt x="1752950" y="1994891"/>
                  </a:lnTo>
                  <a:lnTo>
                    <a:pt x="1788273" y="1959207"/>
                  </a:lnTo>
                  <a:lnTo>
                    <a:pt x="1823801" y="1923714"/>
                  </a:lnTo>
                  <a:lnTo>
                    <a:pt x="1859533" y="1888411"/>
                  </a:lnTo>
                  <a:lnTo>
                    <a:pt x="1895469" y="1853301"/>
                  </a:lnTo>
                  <a:lnTo>
                    <a:pt x="1931607" y="1818383"/>
                  </a:lnTo>
                  <a:lnTo>
                    <a:pt x="1967948" y="1783658"/>
                  </a:lnTo>
                  <a:lnTo>
                    <a:pt x="2004489" y="1749129"/>
                  </a:lnTo>
                  <a:lnTo>
                    <a:pt x="2041231" y="1714795"/>
                  </a:lnTo>
                  <a:lnTo>
                    <a:pt x="2078174" y="1680657"/>
                  </a:lnTo>
                  <a:lnTo>
                    <a:pt x="2115315" y="1646717"/>
                  </a:lnTo>
                  <a:lnTo>
                    <a:pt x="2152655" y="1612975"/>
                  </a:lnTo>
                  <a:lnTo>
                    <a:pt x="2190193" y="1579433"/>
                  </a:lnTo>
                  <a:lnTo>
                    <a:pt x="2227928" y="1546090"/>
                  </a:lnTo>
                  <a:lnTo>
                    <a:pt x="2265859" y="1512949"/>
                  </a:lnTo>
                  <a:lnTo>
                    <a:pt x="2303986" y="1480010"/>
                  </a:lnTo>
                  <a:lnTo>
                    <a:pt x="2342308" y="1447274"/>
                  </a:lnTo>
                  <a:lnTo>
                    <a:pt x="2380825" y="1414742"/>
                  </a:lnTo>
                  <a:lnTo>
                    <a:pt x="2419610" y="1382357"/>
                  </a:lnTo>
                  <a:lnTo>
                    <a:pt x="2458586" y="1350195"/>
                  </a:lnTo>
                  <a:lnTo>
                    <a:pt x="2497752" y="1318261"/>
                  </a:lnTo>
                  <a:lnTo>
                    <a:pt x="2537108" y="1286562"/>
                  </a:lnTo>
                  <a:lnTo>
                    <a:pt x="2576655" y="1255104"/>
                  </a:lnTo>
                  <a:lnTo>
                    <a:pt x="2616391" y="1223892"/>
                  </a:lnTo>
                  <a:lnTo>
                    <a:pt x="2656318" y="1192932"/>
                  </a:lnTo>
                  <a:lnTo>
                    <a:pt x="2696436" y="1162231"/>
                  </a:lnTo>
                  <a:lnTo>
                    <a:pt x="2736743" y="1131793"/>
                  </a:lnTo>
                  <a:lnTo>
                    <a:pt x="2777241" y="1101626"/>
                  </a:lnTo>
                  <a:lnTo>
                    <a:pt x="2817928" y="1071734"/>
                  </a:lnTo>
                  <a:lnTo>
                    <a:pt x="2858806" y="1042124"/>
                  </a:lnTo>
                  <a:lnTo>
                    <a:pt x="2899874" y="1012802"/>
                  </a:lnTo>
                  <a:lnTo>
                    <a:pt x="2941133" y="983773"/>
                  </a:lnTo>
                  <a:lnTo>
                    <a:pt x="2982581" y="955043"/>
                  </a:lnTo>
                  <a:lnTo>
                    <a:pt x="3024219" y="926619"/>
                  </a:lnTo>
                  <a:lnTo>
                    <a:pt x="3066048" y="898506"/>
                  </a:lnTo>
                  <a:lnTo>
                    <a:pt x="3108066" y="870710"/>
                  </a:lnTo>
                  <a:lnTo>
                    <a:pt x="3150274" y="843237"/>
                  </a:lnTo>
                  <a:lnTo>
                    <a:pt x="3192673" y="816093"/>
                  </a:lnTo>
                  <a:lnTo>
                    <a:pt x="3235261" y="789284"/>
                  </a:lnTo>
                  <a:lnTo>
                    <a:pt x="3278040" y="762815"/>
                  </a:lnTo>
                  <a:lnTo>
                    <a:pt x="3321008" y="736692"/>
                  </a:lnTo>
                  <a:lnTo>
                    <a:pt x="3364167" y="710922"/>
                  </a:lnTo>
                  <a:lnTo>
                    <a:pt x="3407515" y="685511"/>
                  </a:lnTo>
                  <a:lnTo>
                    <a:pt x="3451053" y="660463"/>
                  </a:lnTo>
                  <a:lnTo>
                    <a:pt x="3494782" y="635786"/>
                  </a:lnTo>
                  <a:lnTo>
                    <a:pt x="3538700" y="611484"/>
                  </a:lnTo>
                  <a:lnTo>
                    <a:pt x="3582808" y="587564"/>
                  </a:lnTo>
                  <a:lnTo>
                    <a:pt x="3627106" y="564032"/>
                  </a:lnTo>
                  <a:lnTo>
                    <a:pt x="3671593" y="540894"/>
                  </a:lnTo>
                  <a:lnTo>
                    <a:pt x="3716271" y="518155"/>
                  </a:lnTo>
                  <a:lnTo>
                    <a:pt x="3761138" y="495822"/>
                  </a:lnTo>
                  <a:lnTo>
                    <a:pt x="3806195" y="473899"/>
                  </a:lnTo>
                  <a:lnTo>
                    <a:pt x="3851442" y="452394"/>
                  </a:lnTo>
                  <a:lnTo>
                    <a:pt x="3896879" y="431312"/>
                  </a:lnTo>
                  <a:lnTo>
                    <a:pt x="3942505" y="410659"/>
                  </a:lnTo>
                  <a:lnTo>
                    <a:pt x="3988321" y="390441"/>
                  </a:lnTo>
                  <a:lnTo>
                    <a:pt x="4034327" y="370663"/>
                  </a:lnTo>
                  <a:lnTo>
                    <a:pt x="4080522" y="351333"/>
                  </a:lnTo>
                  <a:lnTo>
                    <a:pt x="4126908" y="332454"/>
                  </a:lnTo>
                  <a:lnTo>
                    <a:pt x="4173483" y="314034"/>
                  </a:lnTo>
                  <a:lnTo>
                    <a:pt x="4220247" y="296078"/>
                  </a:lnTo>
                  <a:lnTo>
                    <a:pt x="4267201" y="278593"/>
                  </a:lnTo>
                  <a:lnTo>
                    <a:pt x="4314345" y="261583"/>
                  </a:lnTo>
                  <a:lnTo>
                    <a:pt x="4361678" y="245056"/>
                  </a:lnTo>
                  <a:lnTo>
                    <a:pt x="4409201" y="229016"/>
                  </a:lnTo>
                  <a:lnTo>
                    <a:pt x="4456914" y="213470"/>
                  </a:lnTo>
                  <a:lnTo>
                    <a:pt x="4504816" y="198423"/>
                  </a:lnTo>
                  <a:lnTo>
                    <a:pt x="4552908" y="183883"/>
                  </a:lnTo>
                  <a:lnTo>
                    <a:pt x="4601189" y="169853"/>
                  </a:lnTo>
                  <a:lnTo>
                    <a:pt x="4649660" y="156341"/>
                  </a:lnTo>
                  <a:lnTo>
                    <a:pt x="4698320" y="143352"/>
                  </a:lnTo>
                  <a:lnTo>
                    <a:pt x="4747170" y="130892"/>
                  </a:lnTo>
                  <a:lnTo>
                    <a:pt x="4796209" y="118966"/>
                  </a:lnTo>
                  <a:lnTo>
                    <a:pt x="4845437" y="107582"/>
                  </a:lnTo>
                  <a:lnTo>
                    <a:pt x="4895111" y="96692"/>
                  </a:lnTo>
                  <a:lnTo>
                    <a:pt x="4944868" y="86385"/>
                  </a:lnTo>
                  <a:lnTo>
                    <a:pt x="4994702" y="76660"/>
                  </a:lnTo>
                  <a:lnTo>
                    <a:pt x="5044609" y="67517"/>
                  </a:lnTo>
                  <a:lnTo>
                    <a:pt x="5094584" y="58956"/>
                  </a:lnTo>
                  <a:lnTo>
                    <a:pt x="5144622" y="50975"/>
                  </a:lnTo>
                  <a:lnTo>
                    <a:pt x="5194718" y="43576"/>
                  </a:lnTo>
                  <a:lnTo>
                    <a:pt x="5244866" y="36758"/>
                  </a:lnTo>
                  <a:lnTo>
                    <a:pt x="5295062" y="30520"/>
                  </a:lnTo>
                  <a:lnTo>
                    <a:pt x="5345301" y="24863"/>
                  </a:lnTo>
                  <a:lnTo>
                    <a:pt x="5395578" y="19785"/>
                  </a:lnTo>
                  <a:lnTo>
                    <a:pt x="5445887" y="15286"/>
                  </a:lnTo>
                  <a:lnTo>
                    <a:pt x="5496225" y="11367"/>
                  </a:lnTo>
                  <a:lnTo>
                    <a:pt x="5546585" y="8027"/>
                  </a:lnTo>
                  <a:lnTo>
                    <a:pt x="5596963" y="5265"/>
                  </a:lnTo>
                  <a:lnTo>
                    <a:pt x="5647354" y="3082"/>
                  </a:lnTo>
                  <a:lnTo>
                    <a:pt x="5697753" y="1477"/>
                  </a:lnTo>
                  <a:lnTo>
                    <a:pt x="5748155" y="450"/>
                  </a:lnTo>
                  <a:lnTo>
                    <a:pt x="5798555" y="0"/>
                  </a:lnTo>
                  <a:lnTo>
                    <a:pt x="5848948" y="127"/>
                  </a:lnTo>
                  <a:lnTo>
                    <a:pt x="5899328" y="830"/>
                  </a:lnTo>
                  <a:lnTo>
                    <a:pt x="5949692" y="2111"/>
                  </a:lnTo>
                  <a:lnTo>
                    <a:pt x="6000033" y="3968"/>
                  </a:lnTo>
                  <a:lnTo>
                    <a:pt x="6050348" y="6400"/>
                  </a:lnTo>
                  <a:lnTo>
                    <a:pt x="6100631" y="9408"/>
                  </a:lnTo>
                  <a:lnTo>
                    <a:pt x="6150876" y="12992"/>
                  </a:lnTo>
                  <a:lnTo>
                    <a:pt x="6201080" y="17150"/>
                  </a:lnTo>
                  <a:lnTo>
                    <a:pt x="6251236" y="21883"/>
                  </a:lnTo>
                  <a:lnTo>
                    <a:pt x="6301341" y="27191"/>
                  </a:lnTo>
                  <a:lnTo>
                    <a:pt x="6351388" y="33073"/>
                  </a:lnTo>
                  <a:lnTo>
                    <a:pt x="6401374" y="39528"/>
                  </a:lnTo>
                  <a:lnTo>
                    <a:pt x="6451293" y="46557"/>
                  </a:lnTo>
                  <a:lnTo>
                    <a:pt x="6501140" y="54160"/>
                  </a:lnTo>
                  <a:lnTo>
                    <a:pt x="6550910" y="62335"/>
                  </a:lnTo>
                  <a:lnTo>
                    <a:pt x="6600598" y="71082"/>
                  </a:lnTo>
                  <a:lnTo>
                    <a:pt x="6650199" y="80403"/>
                  </a:lnTo>
                  <a:lnTo>
                    <a:pt x="6699708" y="90295"/>
                  </a:lnTo>
                  <a:lnTo>
                    <a:pt x="6749120" y="100758"/>
                  </a:lnTo>
                  <a:lnTo>
                    <a:pt x="6798431" y="111793"/>
                  </a:lnTo>
                  <a:lnTo>
                    <a:pt x="6847634" y="123400"/>
                  </a:lnTo>
                  <a:lnTo>
                    <a:pt x="6896726" y="135577"/>
                  </a:lnTo>
                  <a:lnTo>
                    <a:pt x="6945701" y="148324"/>
                  </a:lnTo>
                  <a:lnTo>
                    <a:pt x="6994554" y="161642"/>
                  </a:lnTo>
                  <a:lnTo>
                    <a:pt x="7043280" y="175530"/>
                  </a:lnTo>
                  <a:lnTo>
                    <a:pt x="7073542" y="185318"/>
                  </a:lnTo>
                </a:path>
              </a:pathLst>
            </a:custGeom>
            <a:ln w="63500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5879" y="3286391"/>
              <a:ext cx="7395209" cy="4678045"/>
            </a:xfrm>
            <a:custGeom>
              <a:avLst/>
              <a:gdLst/>
              <a:ahLst/>
              <a:cxnLst/>
              <a:rect l="l" t="t" r="r" b="b"/>
              <a:pathLst>
                <a:path w="7395209" h="4678045">
                  <a:moveTo>
                    <a:pt x="236080" y="4494911"/>
                  </a:moveTo>
                  <a:lnTo>
                    <a:pt x="0" y="4388205"/>
                  </a:lnTo>
                  <a:lnTo>
                    <a:pt x="11328" y="4677638"/>
                  </a:lnTo>
                  <a:lnTo>
                    <a:pt x="236080" y="4494911"/>
                  </a:lnTo>
                  <a:close/>
                </a:path>
                <a:path w="7395209" h="4678045">
                  <a:moveTo>
                    <a:pt x="7394803" y="202996"/>
                  </a:moveTo>
                  <a:lnTo>
                    <a:pt x="7188162" y="0"/>
                  </a:lnTo>
                  <a:lnTo>
                    <a:pt x="7108418" y="246507"/>
                  </a:lnTo>
                  <a:lnTo>
                    <a:pt x="7394803" y="202996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918AF7-7EF9-4E2B-AF17-BD23A27B9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20" y="2236241"/>
            <a:ext cx="5075360" cy="52811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162" y="0"/>
            <a:ext cx="6134371" cy="94366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67500" y="254000"/>
            <a:ext cx="5710555" cy="8265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98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E220C"/>
                </a:solidFill>
                <a:latin typeface="Arial"/>
                <a:cs typeface="Arial"/>
              </a:rPr>
              <a:t>2006 </a:t>
            </a:r>
            <a:r>
              <a:rPr sz="2400" b="1" spc="5" dirty="0">
                <a:solidFill>
                  <a:srgbClr val="EE220C"/>
                </a:solidFill>
                <a:latin typeface="Arial"/>
                <a:cs typeface="Arial"/>
              </a:rPr>
              <a:t>Académie</a:t>
            </a:r>
            <a:r>
              <a:rPr sz="2400" b="1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EE220C"/>
                </a:solidFill>
                <a:latin typeface="Arial"/>
                <a:cs typeface="Arial"/>
              </a:rPr>
              <a:t>des</a:t>
            </a:r>
            <a:r>
              <a:rPr sz="2400" b="1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EE220C"/>
                </a:solidFill>
                <a:latin typeface="Arial"/>
                <a:cs typeface="Arial"/>
              </a:rPr>
              <a:t>sciences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5"/>
              </a:spcBef>
            </a:pP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chercheur à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l'</a:t>
            </a:r>
            <a:r>
              <a:rPr sz="1800" spc="-5" dirty="0">
                <a:solidFill>
                  <a:srgbClr val="3366CC"/>
                </a:solidFill>
                <a:latin typeface="Arial MT"/>
                <a:cs typeface="Arial MT"/>
              </a:rPr>
              <a:t>Inserm 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de 1966 à 1981;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professeur 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de </a:t>
            </a:r>
            <a:r>
              <a:rPr sz="1800" spc="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66CC"/>
                </a:solidFill>
                <a:latin typeface="Arial MT"/>
                <a:cs typeface="Arial MT"/>
              </a:rPr>
              <a:t>biomathématiques 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à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l'</a:t>
            </a:r>
            <a:r>
              <a:rPr sz="1800" spc="-5" dirty="0">
                <a:solidFill>
                  <a:srgbClr val="3366CC"/>
                </a:solidFill>
                <a:latin typeface="Arial MT"/>
                <a:cs typeface="Arial MT"/>
              </a:rPr>
              <a:t>université</a:t>
            </a:r>
            <a:r>
              <a:rPr sz="1800" spc="5" dirty="0">
                <a:solidFill>
                  <a:srgbClr val="3366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66CC"/>
                </a:solidFill>
                <a:latin typeface="Arial MT"/>
                <a:cs typeface="Arial MT"/>
              </a:rPr>
              <a:t>Paris</a:t>
            </a:r>
            <a:r>
              <a:rPr sz="1800" spc="-5" dirty="0">
                <a:solidFill>
                  <a:srgbClr val="3366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66CC"/>
                </a:solidFill>
                <a:latin typeface="Arial MT"/>
                <a:cs typeface="Arial MT"/>
              </a:rPr>
              <a:t>7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1981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 à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 1991, </a:t>
            </a:r>
            <a:r>
              <a:rPr sz="1800" spc="-484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puis</a:t>
            </a:r>
            <a:r>
              <a:rPr sz="1800" spc="8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professeur</a:t>
            </a:r>
            <a:r>
              <a:rPr sz="1800" spc="8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de</a:t>
            </a:r>
            <a:r>
              <a:rPr sz="1800" spc="9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biostatistique</a:t>
            </a:r>
            <a:r>
              <a:rPr sz="1800" spc="9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/</a:t>
            </a:r>
            <a:r>
              <a:rPr sz="1800" spc="8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Informatique 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 médicale à la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faculté 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de médecine Pierre et Marie Curie </a:t>
            </a:r>
            <a:r>
              <a:rPr sz="1800" spc="-49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de l'</a:t>
            </a:r>
            <a:r>
              <a:rPr sz="1800" spc="-5" dirty="0">
                <a:solidFill>
                  <a:srgbClr val="3366CC"/>
                </a:solidFill>
                <a:latin typeface="Arial MT"/>
                <a:cs typeface="Arial MT"/>
              </a:rPr>
              <a:t>université </a:t>
            </a:r>
            <a:r>
              <a:rPr sz="1800" dirty="0">
                <a:solidFill>
                  <a:srgbClr val="3366CC"/>
                </a:solidFill>
                <a:latin typeface="Arial MT"/>
                <a:cs typeface="Arial MT"/>
              </a:rPr>
              <a:t>Paris 6 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de 1991 à 2013 puis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praticien- 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hospitalier </a:t>
            </a:r>
            <a:r>
              <a:rPr sz="1800" dirty="0">
                <a:solidFill>
                  <a:srgbClr val="202122"/>
                </a:solidFill>
                <a:latin typeface="Arial MT"/>
                <a:cs typeface="Arial MT"/>
              </a:rPr>
              <a:t>à 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l'</a:t>
            </a:r>
            <a:r>
              <a:rPr sz="1800" spc="-5" dirty="0">
                <a:solidFill>
                  <a:srgbClr val="3366CC"/>
                </a:solidFill>
                <a:latin typeface="Arial MT"/>
                <a:cs typeface="Arial MT"/>
              </a:rPr>
              <a:t>Hôpital</a:t>
            </a:r>
            <a:r>
              <a:rPr sz="1800" dirty="0">
                <a:solidFill>
                  <a:srgbClr val="3366CC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66CC"/>
                </a:solidFill>
                <a:latin typeface="Arial MT"/>
                <a:cs typeface="Arial MT"/>
              </a:rPr>
              <a:t>Saint-Antoine</a:t>
            </a:r>
            <a:r>
              <a:rPr sz="1800" spc="-5" dirty="0">
                <a:solidFill>
                  <a:srgbClr val="202122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Arial MT"/>
              <a:cs typeface="Arial MT"/>
            </a:endParaRPr>
          </a:p>
          <a:p>
            <a:pPr marL="165100" marR="1012825">
              <a:lnSpc>
                <a:spcPct val="100699"/>
              </a:lnSpc>
            </a:pP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Il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a créé en 1974 le DEA de </a:t>
            </a:r>
            <a:r>
              <a:rPr sz="2400" spc="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Biomathématiques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qui est la </a:t>
            </a:r>
            <a:r>
              <a:rPr sz="2400" spc="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première</a:t>
            </a:r>
            <a:r>
              <a:rPr sz="2400" spc="13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formation</a:t>
            </a:r>
            <a:r>
              <a:rPr sz="2400" spc="13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scientifique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 de 3ème cycle préparant à la </a:t>
            </a:r>
            <a:r>
              <a:rPr sz="2400" spc="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recherche dans 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toutes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les </a:t>
            </a:r>
            <a:r>
              <a:rPr sz="2400" spc="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sciences de 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l'information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 appliquées à la biomédecine </a:t>
            </a:r>
            <a:r>
              <a:rPr sz="2400" spc="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(</a:t>
            </a:r>
            <a:r>
              <a:rPr sz="2400" spc="-5" dirty="0">
                <a:solidFill>
                  <a:srgbClr val="3366CC"/>
                </a:solidFill>
                <a:latin typeface="Arial MT"/>
                <a:cs typeface="Arial MT"/>
              </a:rPr>
              <a:t>biostatistique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,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366CC"/>
                </a:solidFill>
                <a:latin typeface="Arial MT"/>
                <a:cs typeface="Arial MT"/>
              </a:rPr>
              <a:t>modélisation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,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366CC"/>
                </a:solidFill>
                <a:latin typeface="Arial MT"/>
                <a:cs typeface="Arial MT"/>
              </a:rPr>
              <a:t>informatique médicale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,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366CC"/>
                </a:solidFill>
                <a:latin typeface="Arial MT"/>
                <a:cs typeface="Arial MT"/>
              </a:rPr>
              <a:t>bioinformatique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,</a:t>
            </a:r>
            <a:r>
              <a:rPr sz="2400" spc="65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analyse </a:t>
            </a:r>
            <a:r>
              <a:rPr sz="2400" spc="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d'</a:t>
            </a:r>
            <a:r>
              <a:rPr sz="2400" spc="-5" dirty="0">
                <a:solidFill>
                  <a:srgbClr val="D73333"/>
                </a:solidFill>
                <a:latin typeface="Arial MT"/>
                <a:cs typeface="Arial MT"/>
              </a:rPr>
              <a:t>images biomédicales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).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De 1998 </a:t>
            </a:r>
            <a:r>
              <a:rPr sz="2400" spc="-65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à 2010 il dirige l'École 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doctorale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de </a:t>
            </a:r>
            <a:r>
              <a:rPr sz="2400" spc="-5" dirty="0">
                <a:solidFill>
                  <a:srgbClr val="3366CC"/>
                </a:solidFill>
                <a:latin typeface="Arial MT"/>
                <a:cs typeface="Arial MT"/>
              </a:rPr>
              <a:t>santé </a:t>
            </a:r>
            <a:r>
              <a:rPr sz="2400" dirty="0">
                <a:solidFill>
                  <a:srgbClr val="3366CC"/>
                </a:solidFill>
                <a:latin typeface="Arial MT"/>
                <a:cs typeface="Arial MT"/>
              </a:rPr>
              <a:t>publique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des </a:t>
            </a:r>
            <a:r>
              <a:rPr sz="2400" spc="-5" dirty="0">
                <a:solidFill>
                  <a:srgbClr val="3366CC"/>
                </a:solidFill>
                <a:latin typeface="Arial MT"/>
                <a:cs typeface="Arial MT"/>
              </a:rPr>
              <a:t>universités </a:t>
            </a:r>
            <a:r>
              <a:rPr sz="2400" spc="-655" dirty="0">
                <a:solidFill>
                  <a:srgbClr val="3366C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66CC"/>
                </a:solidFill>
                <a:latin typeface="Arial MT"/>
                <a:cs typeface="Arial MT"/>
              </a:rPr>
              <a:t>Pierre et Marie Curie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et Denis </a:t>
            </a:r>
            <a:r>
              <a:rPr sz="2400" spc="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Diderot</a:t>
            </a:r>
            <a:r>
              <a:rPr sz="2400" spc="-1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(ED</a:t>
            </a:r>
            <a:r>
              <a:rPr sz="2400" spc="-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02122"/>
                </a:solidFill>
                <a:latin typeface="Arial MT"/>
                <a:cs typeface="Arial MT"/>
              </a:rPr>
              <a:t>393).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900" y="386079"/>
            <a:ext cx="973709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700" dirty="0">
                <a:latin typeface="Times New Roman"/>
                <a:cs typeface="Times New Roman"/>
              </a:rPr>
              <a:t>En 1968, J-P </a:t>
            </a:r>
            <a:r>
              <a:rPr sz="2700" spc="-5" dirty="0">
                <a:latin typeface="Times New Roman"/>
                <a:cs typeface="Times New Roman"/>
              </a:rPr>
              <a:t>Benzécri</a:t>
            </a:r>
            <a:r>
              <a:rPr sz="2700" b="0" spc="-5" dirty="0">
                <a:latin typeface="Times New Roman"/>
                <a:cs typeface="Times New Roman"/>
              </a:rPr>
              <a:t>, le fondateur </a:t>
            </a:r>
            <a:r>
              <a:rPr sz="2700" b="0" dirty="0">
                <a:latin typeface="Times New Roman"/>
                <a:cs typeface="Times New Roman"/>
              </a:rPr>
              <a:t>de </a:t>
            </a:r>
            <a:r>
              <a:rPr sz="2700" b="0" spc="-5" dirty="0">
                <a:latin typeface="Times New Roman"/>
                <a:cs typeface="Times New Roman"/>
              </a:rPr>
              <a:t>l’école française d’analyse des </a:t>
            </a:r>
            <a:r>
              <a:rPr sz="2700" b="0" spc="-660" dirty="0">
                <a:latin typeface="Times New Roman"/>
                <a:cs typeface="Times New Roman"/>
              </a:rPr>
              <a:t> </a:t>
            </a:r>
            <a:r>
              <a:rPr sz="2700" b="0" spc="-5" dirty="0">
                <a:latin typeface="Times New Roman"/>
                <a:cs typeface="Times New Roman"/>
              </a:rPr>
              <a:t>données </a:t>
            </a:r>
            <a:r>
              <a:rPr sz="2700" b="0" dirty="0">
                <a:latin typeface="Times New Roman"/>
                <a:cs typeface="Times New Roman"/>
              </a:rPr>
              <a:t>: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600" y="1803400"/>
            <a:ext cx="10699115" cy="61645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0" marR="158750">
              <a:lnSpc>
                <a:spcPct val="100600"/>
              </a:lnSpc>
              <a:spcBef>
                <a:spcPts val="80"/>
              </a:spcBef>
            </a:pPr>
            <a:r>
              <a:rPr sz="2900" i="1" dirty="0">
                <a:latin typeface="Times New Roman"/>
                <a:cs typeface="Times New Roman"/>
              </a:rPr>
              <a:t>Somme</a:t>
            </a:r>
            <a:r>
              <a:rPr sz="2900" i="1" spc="-5" dirty="0">
                <a:latin typeface="Times New Roman"/>
                <a:cs typeface="Times New Roman"/>
              </a:rPr>
              <a:t> toute,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dirty="0">
                <a:latin typeface="Times New Roman"/>
                <a:cs typeface="Times New Roman"/>
              </a:rPr>
              <a:t>on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voit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comment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l’analyse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affranchit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des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idées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dirty="0">
                <a:latin typeface="Times New Roman"/>
                <a:cs typeface="Times New Roman"/>
              </a:rPr>
              <a:t>a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priori. 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Des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données</a:t>
            </a:r>
            <a:r>
              <a:rPr sz="2900" i="1" dirty="0">
                <a:latin typeface="Times New Roman"/>
                <a:cs typeface="Times New Roman"/>
              </a:rPr>
              <a:t> aux </a:t>
            </a:r>
            <a:r>
              <a:rPr sz="2900" i="1" spc="-5" dirty="0">
                <a:latin typeface="Times New Roman"/>
                <a:cs typeface="Times New Roman"/>
              </a:rPr>
              <a:t>résultats,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35" dirty="0">
                <a:latin typeface="Times New Roman"/>
                <a:cs typeface="Times New Roman"/>
              </a:rPr>
              <a:t>l’ordinateur,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insensible</a:t>
            </a:r>
            <a:r>
              <a:rPr sz="2900" i="1" dirty="0">
                <a:latin typeface="Times New Roman"/>
                <a:cs typeface="Times New Roman"/>
              </a:rPr>
              <a:t> aux</a:t>
            </a:r>
            <a:r>
              <a:rPr sz="2900" i="1" spc="-5" dirty="0">
                <a:latin typeface="Times New Roman"/>
                <a:cs typeface="Times New Roman"/>
              </a:rPr>
              <a:t> espérances 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comme</a:t>
            </a:r>
            <a:r>
              <a:rPr sz="2900" i="1" dirty="0">
                <a:latin typeface="Times New Roman"/>
                <a:cs typeface="Times New Roman"/>
              </a:rPr>
              <a:t> aux </a:t>
            </a:r>
            <a:r>
              <a:rPr sz="2900" i="1" spc="-5" dirty="0">
                <a:latin typeface="Times New Roman"/>
                <a:cs typeface="Times New Roman"/>
              </a:rPr>
              <a:t>préjugés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dirty="0">
                <a:latin typeface="Times New Roman"/>
                <a:cs typeface="Times New Roman"/>
              </a:rPr>
              <a:t>du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50" dirty="0">
                <a:latin typeface="Times New Roman"/>
                <a:cs typeface="Times New Roman"/>
              </a:rPr>
              <a:t>chercheur,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20" dirty="0">
                <a:latin typeface="Times New Roman"/>
                <a:cs typeface="Times New Roman"/>
              </a:rPr>
              <a:t>procède</a:t>
            </a:r>
            <a:r>
              <a:rPr sz="2900" i="1" dirty="0">
                <a:latin typeface="Times New Roman"/>
                <a:cs typeface="Times New Roman"/>
              </a:rPr>
              <a:t> sur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la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dirty="0">
                <a:latin typeface="Times New Roman"/>
                <a:cs typeface="Times New Roman"/>
              </a:rPr>
              <a:t>base </a:t>
            </a:r>
            <a:r>
              <a:rPr sz="2900" i="1" spc="-5" dirty="0">
                <a:latin typeface="Times New Roman"/>
                <a:cs typeface="Times New Roman"/>
              </a:rPr>
              <a:t>ample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et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solide </a:t>
            </a:r>
            <a:r>
              <a:rPr sz="2900" i="1" spc="-710" dirty="0">
                <a:latin typeface="Times New Roman"/>
                <a:cs typeface="Times New Roman"/>
              </a:rPr>
              <a:t> </a:t>
            </a:r>
            <a:r>
              <a:rPr sz="2900" i="1" dirty="0">
                <a:latin typeface="Times New Roman"/>
                <a:cs typeface="Times New Roman"/>
              </a:rPr>
              <a:t>de</a:t>
            </a:r>
            <a:r>
              <a:rPr sz="2900" i="1" spc="-5" dirty="0">
                <a:latin typeface="Times New Roman"/>
                <a:cs typeface="Times New Roman"/>
              </a:rPr>
              <a:t> faits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25" dirty="0">
                <a:latin typeface="Times New Roman"/>
                <a:cs typeface="Times New Roman"/>
              </a:rPr>
              <a:t>définis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et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acceptés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20" dirty="0">
                <a:latin typeface="Times New Roman"/>
                <a:cs typeface="Times New Roman"/>
              </a:rPr>
              <a:t>d’abord</a:t>
            </a:r>
            <a:r>
              <a:rPr sz="2900" i="1" dirty="0">
                <a:latin typeface="Times New Roman"/>
                <a:cs typeface="Times New Roman"/>
              </a:rPr>
              <a:t> dans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leur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ensemble,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puis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dénom- 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brés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et </a:t>
            </a:r>
            <a:r>
              <a:rPr sz="2900" i="1" spc="-15" dirty="0">
                <a:latin typeface="Times New Roman"/>
                <a:cs typeface="Times New Roman"/>
              </a:rPr>
              <a:t>ordonnés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suivant </a:t>
            </a:r>
            <a:r>
              <a:rPr sz="2900" i="1" dirty="0">
                <a:latin typeface="Times New Roman"/>
                <a:cs typeface="Times New Roman"/>
              </a:rPr>
              <a:t>un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15" dirty="0">
                <a:latin typeface="Times New Roman"/>
                <a:cs typeface="Times New Roman"/>
              </a:rPr>
              <a:t>programme</a:t>
            </a:r>
            <a:r>
              <a:rPr sz="2900" i="1" spc="-5" dirty="0">
                <a:latin typeface="Times New Roman"/>
                <a:cs typeface="Times New Roman"/>
              </a:rPr>
              <a:t> qui,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25" dirty="0">
                <a:latin typeface="Times New Roman"/>
                <a:cs typeface="Times New Roman"/>
              </a:rPr>
              <a:t>parce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" dirty="0">
                <a:latin typeface="Times New Roman"/>
                <a:cs typeface="Times New Roman"/>
              </a:rPr>
              <a:t>qu’il </a:t>
            </a:r>
            <a:r>
              <a:rPr sz="2900" i="1" dirty="0">
                <a:latin typeface="Times New Roman"/>
                <a:cs typeface="Times New Roman"/>
              </a:rPr>
              <a:t>ne </a:t>
            </a:r>
            <a:r>
              <a:rPr sz="2900" i="1" spc="-5" dirty="0">
                <a:latin typeface="Times New Roman"/>
                <a:cs typeface="Times New Roman"/>
              </a:rPr>
              <a:t>sait </a:t>
            </a:r>
            <a:r>
              <a:rPr sz="2900" i="1" dirty="0">
                <a:latin typeface="Times New Roman"/>
                <a:cs typeface="Times New Roman"/>
              </a:rPr>
              <a:t>pas </a:t>
            </a:r>
            <a:r>
              <a:rPr sz="2900" i="1" spc="5" dirty="0">
                <a:latin typeface="Times New Roman"/>
                <a:cs typeface="Times New Roman"/>
              </a:rPr>
              <a:t> </a:t>
            </a:r>
            <a:r>
              <a:rPr sz="2900" i="1" spc="-25" dirty="0">
                <a:latin typeface="Times New Roman"/>
                <a:cs typeface="Times New Roman"/>
              </a:rPr>
              <a:t>comprendre,</a:t>
            </a:r>
            <a:r>
              <a:rPr sz="2900" i="1" spc="-5" dirty="0">
                <a:latin typeface="Times New Roman"/>
                <a:cs typeface="Times New Roman"/>
              </a:rPr>
              <a:t> </a:t>
            </a:r>
            <a:r>
              <a:rPr sz="2900" i="1" dirty="0">
                <a:latin typeface="Times New Roman"/>
                <a:cs typeface="Times New Roman"/>
              </a:rPr>
              <a:t>ne</a:t>
            </a:r>
            <a:r>
              <a:rPr sz="2900" i="1" spc="-5" dirty="0">
                <a:latin typeface="Times New Roman"/>
                <a:cs typeface="Times New Roman"/>
              </a:rPr>
              <a:t> sait </a:t>
            </a:r>
            <a:r>
              <a:rPr sz="2900" i="1" dirty="0">
                <a:latin typeface="Times New Roman"/>
                <a:cs typeface="Times New Roman"/>
              </a:rPr>
              <a:t>pas non </a:t>
            </a:r>
            <a:r>
              <a:rPr sz="2900" i="1" spc="-5" dirty="0">
                <a:latin typeface="Times New Roman"/>
                <a:cs typeface="Times New Roman"/>
              </a:rPr>
              <a:t>plus</a:t>
            </a:r>
            <a:r>
              <a:rPr sz="2900" i="1" dirty="0">
                <a:latin typeface="Times New Roman"/>
                <a:cs typeface="Times New Roman"/>
              </a:rPr>
              <a:t> </a:t>
            </a:r>
            <a:r>
              <a:rPr sz="2900" i="1" spc="-50" dirty="0">
                <a:latin typeface="Times New Roman"/>
                <a:cs typeface="Times New Roman"/>
              </a:rPr>
              <a:t>mentir.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ts val="3200"/>
              </a:lnSpc>
              <a:spcBef>
                <a:spcPts val="2525"/>
              </a:spcBef>
              <a:tabLst>
                <a:tab pos="6793230" algn="l"/>
              </a:tabLst>
            </a:pPr>
            <a:r>
              <a:rPr sz="2700" b="1" spc="-5" dirty="0">
                <a:latin typeface="Times New Roman"/>
                <a:cs typeface="Times New Roman"/>
              </a:rPr>
              <a:t>Juin</a:t>
            </a:r>
            <a:r>
              <a:rPr sz="2700" b="1" spc="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2008,</a:t>
            </a:r>
            <a:r>
              <a:rPr sz="2700" b="1" spc="1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C.</a:t>
            </a:r>
            <a:r>
              <a:rPr sz="2700" b="1" spc="-140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Times New Roman"/>
                <a:cs typeface="Times New Roman"/>
              </a:rPr>
              <a:t>Anderson</a:t>
            </a:r>
            <a:r>
              <a:rPr sz="2700" spc="-5" dirty="0">
                <a:latin typeface="Times New Roman"/>
                <a:cs typeface="Times New Roman"/>
              </a:rPr>
              <a:t>,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ancien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éditeur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en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chef	</a:t>
            </a:r>
            <a:r>
              <a:rPr sz="2700" dirty="0">
                <a:latin typeface="Times New Roman"/>
                <a:cs typeface="Times New Roman"/>
              </a:rPr>
              <a:t>de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Wired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Magazine,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écrit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un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essai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: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700" i="1" dirty="0">
                <a:latin typeface="Times New Roman"/>
                <a:cs typeface="Times New Roman"/>
              </a:rPr>
              <a:t>The </a:t>
            </a:r>
            <a:r>
              <a:rPr sz="2700" i="1" spc="-5" dirty="0">
                <a:latin typeface="Times New Roman"/>
                <a:cs typeface="Times New Roman"/>
              </a:rPr>
              <a:t>End</a:t>
            </a:r>
            <a:r>
              <a:rPr sz="2700" i="1" spc="5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of </a:t>
            </a:r>
            <a:r>
              <a:rPr sz="2700" i="1" spc="-5" dirty="0">
                <a:latin typeface="Times New Roman"/>
                <a:cs typeface="Times New Roman"/>
              </a:rPr>
              <a:t>Theory</a:t>
            </a:r>
            <a:r>
              <a:rPr sz="2700" i="1" dirty="0">
                <a:latin typeface="Times New Roman"/>
                <a:cs typeface="Times New Roman"/>
              </a:rPr>
              <a:t> :</a:t>
            </a:r>
            <a:r>
              <a:rPr sz="2700" i="1" spc="5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The </a:t>
            </a:r>
            <a:r>
              <a:rPr sz="2700" i="1" spc="-5" dirty="0">
                <a:latin typeface="Times New Roman"/>
                <a:cs typeface="Times New Roman"/>
              </a:rPr>
              <a:t>Data</a:t>
            </a:r>
            <a:r>
              <a:rPr sz="2700" i="1" spc="5" dirty="0">
                <a:latin typeface="Times New Roman"/>
                <a:cs typeface="Times New Roman"/>
              </a:rPr>
              <a:t> </a:t>
            </a:r>
            <a:r>
              <a:rPr sz="2700" i="1" spc="-5" dirty="0">
                <a:latin typeface="Times New Roman"/>
                <a:cs typeface="Times New Roman"/>
              </a:rPr>
              <a:t>Deluge</a:t>
            </a:r>
            <a:r>
              <a:rPr sz="2700" i="1" dirty="0">
                <a:latin typeface="Times New Roman"/>
                <a:cs typeface="Times New Roman"/>
              </a:rPr>
              <a:t> </a:t>
            </a:r>
            <a:r>
              <a:rPr sz="2700" i="1" spc="-5" dirty="0">
                <a:latin typeface="Times New Roman"/>
                <a:cs typeface="Times New Roman"/>
              </a:rPr>
              <a:t>Makes</a:t>
            </a:r>
            <a:r>
              <a:rPr sz="2700" i="1" spc="10" dirty="0">
                <a:latin typeface="Times New Roman"/>
                <a:cs typeface="Times New Roman"/>
              </a:rPr>
              <a:t> </a:t>
            </a:r>
            <a:r>
              <a:rPr sz="2700" i="1" spc="-5" dirty="0">
                <a:latin typeface="Times New Roman"/>
                <a:cs typeface="Times New Roman"/>
              </a:rPr>
              <a:t>the</a:t>
            </a:r>
            <a:r>
              <a:rPr sz="2700" i="1" dirty="0">
                <a:latin typeface="Times New Roman"/>
                <a:cs typeface="Times New Roman"/>
              </a:rPr>
              <a:t> </a:t>
            </a:r>
            <a:r>
              <a:rPr sz="2700" i="1" spc="-20" dirty="0">
                <a:latin typeface="Times New Roman"/>
                <a:cs typeface="Times New Roman"/>
              </a:rPr>
              <a:t>Scientific</a:t>
            </a:r>
            <a:r>
              <a:rPr sz="2700" i="1" dirty="0">
                <a:latin typeface="Times New Roman"/>
                <a:cs typeface="Times New Roman"/>
              </a:rPr>
              <a:t> </a:t>
            </a:r>
            <a:r>
              <a:rPr sz="2700" i="1" spc="-5" dirty="0">
                <a:latin typeface="Times New Roman"/>
                <a:cs typeface="Times New Roman"/>
              </a:rPr>
              <a:t>Method</a:t>
            </a:r>
            <a:r>
              <a:rPr sz="2700" i="1" spc="5" dirty="0">
                <a:latin typeface="Times New Roman"/>
                <a:cs typeface="Times New Roman"/>
              </a:rPr>
              <a:t> </a:t>
            </a:r>
            <a:r>
              <a:rPr sz="2700" i="1" spc="-5" dirty="0">
                <a:latin typeface="Times New Roman"/>
                <a:cs typeface="Times New Roman"/>
              </a:rPr>
              <a:t>Obsolete</a:t>
            </a:r>
            <a:endParaRPr sz="2700">
              <a:latin typeface="Times New Roman"/>
              <a:cs typeface="Times New Roman"/>
            </a:endParaRPr>
          </a:p>
          <a:p>
            <a:pPr marL="12700" marR="42545">
              <a:lnSpc>
                <a:spcPts val="3200"/>
              </a:lnSpc>
              <a:spcBef>
                <a:spcPts val="1300"/>
              </a:spcBef>
            </a:pPr>
            <a:r>
              <a:rPr sz="2700" spc="-5" dirty="0">
                <a:latin typeface="Times New Roman"/>
                <a:cs typeface="Times New Roman"/>
              </a:rPr>
              <a:t>”with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enough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data,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the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numbers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speak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for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themselves.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Correlation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supersedes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causation,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and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science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can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advance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even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without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coherent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models,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unified 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theories”.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5900" y="1529925"/>
            <a:ext cx="7938770" cy="683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200" marR="113664" indent="-317500">
              <a:lnSpc>
                <a:spcPct val="113599"/>
              </a:lnSpc>
              <a:spcBef>
                <a:spcPts val="95"/>
              </a:spcBef>
              <a:buAutoNum type="arabicPeriod"/>
              <a:tabLst>
                <a:tab pos="330200" algn="l"/>
              </a:tabLst>
            </a:pPr>
            <a:r>
              <a:rPr sz="2200" spc="95" dirty="0">
                <a:latin typeface="Microsoft Sans Serif"/>
                <a:cs typeface="Microsoft Sans Serif"/>
              </a:rPr>
              <a:t>Que </a:t>
            </a:r>
            <a:r>
              <a:rPr sz="2200" spc="30" dirty="0">
                <a:latin typeface="Microsoft Sans Serif"/>
                <a:cs typeface="Microsoft Sans Serif"/>
              </a:rPr>
              <a:t>le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Conseil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55" dirty="0">
                <a:latin typeface="Microsoft Sans Serif"/>
                <a:cs typeface="Microsoft Sans Serif"/>
              </a:rPr>
              <a:t>national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de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65" dirty="0">
                <a:latin typeface="Microsoft Sans Serif"/>
                <a:cs typeface="Microsoft Sans Serif"/>
              </a:rPr>
              <a:t>l’information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statistique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10" dirty="0">
                <a:latin typeface="Microsoft Sans Serif"/>
                <a:cs typeface="Microsoft Sans Serif"/>
              </a:rPr>
              <a:t>tienne 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un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65" dirty="0">
                <a:latin typeface="Microsoft Sans Serif"/>
                <a:cs typeface="Microsoft Sans Serif"/>
              </a:rPr>
              <a:t>rôle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50" dirty="0">
                <a:latin typeface="Microsoft Sans Serif"/>
                <a:cs typeface="Microsoft Sans Serif"/>
              </a:rPr>
              <a:t>beaucoup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plus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35" dirty="0">
                <a:latin typeface="Microsoft Sans Serif"/>
                <a:cs typeface="Microsoft Sans Serif"/>
              </a:rPr>
              <a:t>actif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45" dirty="0">
                <a:latin typeface="Microsoft Sans Serif"/>
                <a:cs typeface="Microsoft Sans Serif"/>
              </a:rPr>
              <a:t>que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5" dirty="0">
                <a:latin typeface="Microsoft Sans Serif"/>
                <a:cs typeface="Microsoft Sans Serif"/>
              </a:rPr>
              <a:t>dans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30" dirty="0">
                <a:latin typeface="Microsoft Sans Serif"/>
                <a:cs typeface="Microsoft Sans Serif"/>
              </a:rPr>
              <a:t>le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passé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5" dirty="0">
                <a:latin typeface="Microsoft Sans Serif"/>
                <a:cs typeface="Microsoft Sans Serif"/>
              </a:rPr>
              <a:t>dans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25" dirty="0">
                <a:latin typeface="Microsoft Sans Serif"/>
                <a:cs typeface="Microsoft Sans Serif"/>
              </a:rPr>
              <a:t>le 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45" dirty="0">
                <a:latin typeface="Microsoft Sans Serif"/>
                <a:cs typeface="Microsoft Sans Serif"/>
              </a:rPr>
              <a:t>domaine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des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statistiques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10" dirty="0">
                <a:latin typeface="Microsoft Sans Serif"/>
                <a:cs typeface="Microsoft Sans Serif"/>
              </a:rPr>
              <a:t>sanitaires,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établisse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un</a:t>
            </a:r>
            <a:r>
              <a:rPr sz="2200" spc="100" dirty="0">
                <a:latin typeface="Microsoft Sans Serif"/>
                <a:cs typeface="Microsoft Sans Serif"/>
              </a:rPr>
              <a:t> rapport 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50" dirty="0">
                <a:latin typeface="Microsoft Sans Serif"/>
                <a:cs typeface="Microsoft Sans Serif"/>
              </a:rPr>
              <a:t>détaillé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sur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45" dirty="0">
                <a:latin typeface="Microsoft Sans Serif"/>
                <a:cs typeface="Microsoft Sans Serif"/>
              </a:rPr>
              <a:t>les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25" dirty="0">
                <a:latin typeface="Microsoft Sans Serif"/>
                <a:cs typeface="Microsoft Sans Serif"/>
              </a:rPr>
              <a:t>différentes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questions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évoquées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5" dirty="0">
                <a:latin typeface="Microsoft Sans Serif"/>
                <a:cs typeface="Microsoft Sans Serif"/>
              </a:rPr>
              <a:t>dans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ce 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spc="100" dirty="0">
                <a:latin typeface="Microsoft Sans Serif"/>
                <a:cs typeface="Microsoft Sans Serif"/>
              </a:rPr>
              <a:t>rapport,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10" dirty="0">
                <a:latin typeface="Microsoft Sans Serif"/>
                <a:cs typeface="Microsoft Sans Serif"/>
              </a:rPr>
              <a:t>et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10" dirty="0">
                <a:latin typeface="Microsoft Sans Serif"/>
                <a:cs typeface="Microsoft Sans Serif"/>
              </a:rPr>
              <a:t>notamment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sur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114" dirty="0">
                <a:latin typeface="Microsoft Sans Serif"/>
                <a:cs typeface="Microsoft Sans Serif"/>
              </a:rPr>
              <a:t>l’apport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40" dirty="0">
                <a:latin typeface="Microsoft Sans Serif"/>
                <a:cs typeface="Microsoft Sans Serif"/>
              </a:rPr>
              <a:t>potentiel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des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25" dirty="0">
                <a:latin typeface="Microsoft Sans Serif"/>
                <a:cs typeface="Microsoft Sans Serif"/>
              </a:rPr>
              <a:t>différents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10" dirty="0">
                <a:latin typeface="Microsoft Sans Serif"/>
                <a:cs typeface="Microsoft Sans Serif"/>
              </a:rPr>
              <a:t>organismes,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5" dirty="0">
                <a:latin typeface="Microsoft Sans Serif"/>
                <a:cs typeface="Microsoft Sans Serif"/>
              </a:rPr>
              <a:t>séparément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10" dirty="0">
                <a:latin typeface="Microsoft Sans Serif"/>
                <a:cs typeface="Microsoft Sans Serif"/>
              </a:rPr>
              <a:t>et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de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55" dirty="0">
                <a:latin typeface="Microsoft Sans Serif"/>
                <a:cs typeface="Microsoft Sans Serif"/>
              </a:rPr>
              <a:t>façon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35" dirty="0">
                <a:latin typeface="Microsoft Sans Serif"/>
                <a:cs typeface="Microsoft Sans Serif"/>
              </a:rPr>
              <a:t>synergique,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114" dirty="0">
                <a:latin typeface="Microsoft Sans Serif"/>
                <a:cs typeface="Microsoft Sans Serif"/>
              </a:rPr>
              <a:t>à </a:t>
            </a:r>
            <a:r>
              <a:rPr sz="2200" spc="120" dirty="0">
                <a:latin typeface="Microsoft Sans Serif"/>
                <a:cs typeface="Microsoft Sans Serif"/>
              </a:rPr>
              <a:t> </a:t>
            </a:r>
            <a:r>
              <a:rPr sz="2200" spc="65" dirty="0">
                <a:latin typeface="Microsoft Sans Serif"/>
                <a:cs typeface="Microsoft Sans Serif"/>
              </a:rPr>
              <a:t>l’amélioration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de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65" dirty="0">
                <a:latin typeface="Microsoft Sans Serif"/>
                <a:cs typeface="Microsoft Sans Serif"/>
              </a:rPr>
              <a:t>l’information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55" dirty="0">
                <a:latin typeface="Microsoft Sans Serif"/>
                <a:cs typeface="Microsoft Sans Serif"/>
              </a:rPr>
              <a:t>épidémiologique.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Microsoft Sans Serif"/>
              <a:buAutoNum type="arabicPeriod"/>
            </a:pPr>
            <a:endParaRPr sz="3750">
              <a:latin typeface="Microsoft Sans Serif"/>
              <a:cs typeface="Microsoft Sans Serif"/>
            </a:endParaRPr>
          </a:p>
          <a:p>
            <a:pPr marL="330200" marR="5080" indent="-317500">
              <a:lnSpc>
                <a:spcPct val="113599"/>
              </a:lnSpc>
              <a:buAutoNum type="arabicPeriod"/>
              <a:tabLst>
                <a:tab pos="330200" algn="l"/>
              </a:tabLst>
            </a:pPr>
            <a:r>
              <a:rPr sz="2200" spc="105" dirty="0">
                <a:latin typeface="Microsoft Sans Serif"/>
                <a:cs typeface="Microsoft Sans Serif"/>
              </a:rPr>
              <a:t>Qu’un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70" dirty="0">
                <a:latin typeface="Microsoft Sans Serif"/>
                <a:cs typeface="Microsoft Sans Serif"/>
              </a:rPr>
              <a:t>groupe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de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55" dirty="0">
                <a:latin typeface="Microsoft Sans Serif"/>
                <a:cs typeface="Microsoft Sans Serif"/>
              </a:rPr>
              <a:t>travail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30" dirty="0">
                <a:latin typeface="Microsoft Sans Serif"/>
                <a:cs typeface="Microsoft Sans Serif"/>
              </a:rPr>
              <a:t>permanent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35" dirty="0">
                <a:latin typeface="Microsoft Sans Serif"/>
                <a:cs typeface="Microsoft Sans Serif"/>
              </a:rPr>
              <a:t>comprenant 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10" dirty="0">
                <a:latin typeface="Microsoft Sans Serif"/>
                <a:cs typeface="Microsoft Sans Serif"/>
              </a:rPr>
              <a:t>notamment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des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membres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de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80" dirty="0">
                <a:latin typeface="Microsoft Sans Serif"/>
                <a:cs typeface="Microsoft Sans Serif"/>
              </a:rPr>
              <a:t>la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Drees,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de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30" dirty="0">
                <a:latin typeface="Microsoft Sans Serif"/>
                <a:cs typeface="Microsoft Sans Serif"/>
              </a:rPr>
              <a:t>l’Inserm,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de </a:t>
            </a:r>
            <a:r>
              <a:rPr sz="2200" spc="65" dirty="0">
                <a:latin typeface="Microsoft Sans Serif"/>
                <a:cs typeface="Microsoft Sans Serif"/>
              </a:rPr>
              <a:t> </a:t>
            </a:r>
            <a:r>
              <a:rPr sz="2200" spc="20" dirty="0">
                <a:latin typeface="Microsoft Sans Serif"/>
                <a:cs typeface="Microsoft Sans Serif"/>
              </a:rPr>
              <a:t>l’Insee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10" dirty="0">
                <a:latin typeface="Microsoft Sans Serif"/>
                <a:cs typeface="Microsoft Sans Serif"/>
              </a:rPr>
              <a:t>et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de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25" dirty="0">
                <a:latin typeface="Microsoft Sans Serif"/>
                <a:cs typeface="Microsoft Sans Serif"/>
              </a:rPr>
              <a:t>l’InVS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soit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-70" dirty="0">
                <a:latin typeface="Microsoft Sans Serif"/>
                <a:cs typeface="Microsoft Sans Serif"/>
              </a:rPr>
              <a:t>mis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en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50" dirty="0">
                <a:latin typeface="Microsoft Sans Serif"/>
                <a:cs typeface="Microsoft Sans Serif"/>
              </a:rPr>
              <a:t>place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45" dirty="0">
                <a:latin typeface="Microsoft Sans Serif"/>
                <a:cs typeface="Microsoft Sans Serif"/>
              </a:rPr>
              <a:t>afin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de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15" dirty="0">
                <a:latin typeface="Microsoft Sans Serif"/>
                <a:cs typeface="Microsoft Sans Serif"/>
              </a:rPr>
              <a:t>conseiller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45" dirty="0">
                <a:latin typeface="Microsoft Sans Serif"/>
                <a:cs typeface="Microsoft Sans Serif"/>
              </a:rPr>
              <a:t>les 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représentants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20" dirty="0">
                <a:latin typeface="Microsoft Sans Serif"/>
                <a:cs typeface="Microsoft Sans Serif"/>
              </a:rPr>
              <a:t>français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5" dirty="0">
                <a:latin typeface="Microsoft Sans Serif"/>
                <a:cs typeface="Microsoft Sans Serif"/>
              </a:rPr>
              <a:t>dans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45" dirty="0">
                <a:latin typeface="Microsoft Sans Serif"/>
                <a:cs typeface="Microsoft Sans Serif"/>
              </a:rPr>
              <a:t>les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consultations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10" dirty="0">
                <a:latin typeface="Microsoft Sans Serif"/>
                <a:cs typeface="Microsoft Sans Serif"/>
              </a:rPr>
              <a:t>européennes 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sur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80" dirty="0">
                <a:latin typeface="Microsoft Sans Serif"/>
                <a:cs typeface="Microsoft Sans Serif"/>
              </a:rPr>
              <a:t>l’élaboration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en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cours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50" dirty="0">
                <a:latin typeface="Microsoft Sans Serif"/>
                <a:cs typeface="Microsoft Sans Serif"/>
              </a:rPr>
              <a:t>du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-50" dirty="0">
                <a:latin typeface="Microsoft Sans Serif"/>
                <a:cs typeface="Microsoft Sans Serif"/>
              </a:rPr>
              <a:t>système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40" dirty="0">
                <a:latin typeface="Microsoft Sans Serif"/>
                <a:cs typeface="Microsoft Sans Serif"/>
              </a:rPr>
              <a:t>européen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30" dirty="0">
                <a:latin typeface="Microsoft Sans Serif"/>
                <a:cs typeface="Microsoft Sans Serif"/>
              </a:rPr>
              <a:t>d’enquêtes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statistiques.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AutoNum type="arabicPeriod"/>
            </a:pPr>
            <a:endParaRPr sz="3800">
              <a:latin typeface="Microsoft Sans Serif"/>
              <a:cs typeface="Microsoft Sans Serif"/>
            </a:endParaRPr>
          </a:p>
          <a:p>
            <a:pPr marL="330200" marR="293370" indent="-317500">
              <a:lnSpc>
                <a:spcPct val="113599"/>
              </a:lnSpc>
              <a:buAutoNum type="arabicPeriod"/>
              <a:tabLst>
                <a:tab pos="330200" algn="l"/>
              </a:tabLst>
            </a:pPr>
            <a:r>
              <a:rPr sz="2200" spc="105" dirty="0">
                <a:latin typeface="Microsoft Sans Serif"/>
                <a:cs typeface="Microsoft Sans Serif"/>
              </a:rPr>
              <a:t>Qu’un </a:t>
            </a:r>
            <a:r>
              <a:rPr sz="2200" spc="5" dirty="0">
                <a:latin typeface="Microsoft Sans Serif"/>
                <a:cs typeface="Microsoft Sans Serif"/>
              </a:rPr>
              <a:t>centre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multi-organismes</a:t>
            </a:r>
            <a:r>
              <a:rPr sz="2200" spc="110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de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recherches</a:t>
            </a:r>
            <a:r>
              <a:rPr sz="2200" spc="110" dirty="0">
                <a:latin typeface="Microsoft Sans Serif"/>
                <a:cs typeface="Microsoft Sans Serif"/>
              </a:rPr>
              <a:t> </a:t>
            </a:r>
            <a:r>
              <a:rPr sz="2200" spc="65" dirty="0">
                <a:latin typeface="Microsoft Sans Serif"/>
                <a:cs typeface="Microsoft Sans Serif"/>
              </a:rPr>
              <a:t>performant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sur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-45" dirty="0">
                <a:latin typeface="Microsoft Sans Serif"/>
                <a:cs typeface="Microsoft Sans Serif"/>
              </a:rPr>
              <a:t>les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méta-analyses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en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55" dirty="0">
                <a:latin typeface="Microsoft Sans Serif"/>
                <a:cs typeface="Microsoft Sans Serif"/>
              </a:rPr>
              <a:t>épidémiologie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soit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25" dirty="0">
                <a:latin typeface="Microsoft Sans Serif"/>
                <a:cs typeface="Microsoft Sans Serif"/>
              </a:rPr>
              <a:t>créé.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77800"/>
            <a:ext cx="7270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Les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matrices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contact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s’établissent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5" dirty="0">
                <a:latin typeface="Arial"/>
                <a:cs typeface="Arial"/>
              </a:rPr>
              <a:t>’’hors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crise’’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254" y="830586"/>
            <a:ext cx="6817970" cy="86361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01000" y="1905000"/>
            <a:ext cx="251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0" dirty="0">
                <a:latin typeface="Arial"/>
                <a:cs typeface="Arial"/>
              </a:rPr>
              <a:t>Mars-Juillet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2015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16170" y="2301215"/>
            <a:ext cx="7028815" cy="4378960"/>
            <a:chOff x="1316170" y="2301215"/>
            <a:chExt cx="7028815" cy="4378960"/>
          </a:xfrm>
        </p:grpSpPr>
        <p:sp>
          <p:nvSpPr>
            <p:cNvPr id="6" name="object 6"/>
            <p:cNvSpPr/>
            <p:nvPr/>
          </p:nvSpPr>
          <p:spPr>
            <a:xfrm>
              <a:off x="1408903" y="2313915"/>
              <a:ext cx="6923405" cy="4308475"/>
            </a:xfrm>
            <a:custGeom>
              <a:avLst/>
              <a:gdLst/>
              <a:ahLst/>
              <a:cxnLst/>
              <a:rect l="l" t="t" r="r" b="b"/>
              <a:pathLst>
                <a:path w="6923405" h="4308475">
                  <a:moveTo>
                    <a:pt x="6923353" y="0"/>
                  </a:moveTo>
                  <a:lnTo>
                    <a:pt x="10782" y="4301359"/>
                  </a:lnTo>
                  <a:lnTo>
                    <a:pt x="0" y="430806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6170" y="6563517"/>
              <a:ext cx="135890" cy="116205"/>
            </a:xfrm>
            <a:custGeom>
              <a:avLst/>
              <a:gdLst/>
              <a:ahLst/>
              <a:cxnLst/>
              <a:rect l="l" t="t" r="r" b="b"/>
              <a:pathLst>
                <a:path w="135890" h="116204">
                  <a:moveTo>
                    <a:pt x="71309" y="0"/>
                  </a:moveTo>
                  <a:lnTo>
                    <a:pt x="0" y="116170"/>
                  </a:lnTo>
                  <a:lnTo>
                    <a:pt x="135722" y="103515"/>
                  </a:lnTo>
                  <a:lnTo>
                    <a:pt x="713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3422"/>
            <a:ext cx="13004800" cy="9227185"/>
            <a:chOff x="0" y="273422"/>
            <a:chExt cx="13004800" cy="9227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642" y="273422"/>
              <a:ext cx="6818151" cy="92270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56528"/>
              <a:ext cx="13004800" cy="15682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347781"/>
              <a:ext cx="12938172" cy="3362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0" y="952500"/>
            <a:ext cx="11593830" cy="31394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220"/>
              </a:spcBef>
              <a:tabLst>
                <a:tab pos="575945" algn="l"/>
                <a:tab pos="1530350" algn="l"/>
                <a:tab pos="2065655" algn="l"/>
                <a:tab pos="2384425" algn="l"/>
                <a:tab pos="3134995" algn="l"/>
                <a:tab pos="3742690" algn="l"/>
                <a:tab pos="3785870" algn="l"/>
                <a:tab pos="4061460" algn="l"/>
                <a:tab pos="4624705" algn="l"/>
                <a:tab pos="4726305" algn="l"/>
                <a:tab pos="5377180" algn="l"/>
                <a:tab pos="5724525" algn="l"/>
                <a:tab pos="6070600" algn="l"/>
                <a:tab pos="6662420" algn="l"/>
                <a:tab pos="7646670" algn="l"/>
                <a:tab pos="8804910" algn="l"/>
                <a:tab pos="9287510" algn="l"/>
                <a:tab pos="9455785" algn="l"/>
              </a:tabLst>
            </a:pPr>
            <a:r>
              <a:rPr sz="4100" spc="-165" dirty="0">
                <a:latin typeface="Times New Roman"/>
                <a:cs typeface="Times New Roman"/>
              </a:rPr>
              <a:t>We</a:t>
            </a:r>
            <a:r>
              <a:rPr sz="4100" spc="5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have</a:t>
            </a:r>
            <a:r>
              <a:rPr sz="4100" spc="1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presented	the</a:t>
            </a:r>
            <a:r>
              <a:rPr sz="4100" spc="15" dirty="0">
                <a:latin typeface="Times New Roman"/>
                <a:cs typeface="Times New Roman"/>
              </a:rPr>
              <a:t> </a:t>
            </a:r>
            <a:r>
              <a:rPr sz="4100" spc="-45" dirty="0">
                <a:latin typeface="Times New Roman"/>
                <a:cs typeface="Times New Roman"/>
              </a:rPr>
              <a:t>first</a:t>
            </a:r>
            <a:r>
              <a:rPr sz="4100" spc="5" dirty="0">
                <a:latin typeface="Times New Roman"/>
                <a:cs typeface="Times New Roman"/>
              </a:rPr>
              <a:t> </a:t>
            </a:r>
            <a:r>
              <a:rPr sz="4100" spc="-20" dirty="0">
                <a:latin typeface="Times New Roman"/>
                <a:cs typeface="Times New Roman"/>
              </a:rPr>
              <a:t>large</a:t>
            </a:r>
            <a:r>
              <a:rPr sz="4100" spc="1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population	contact </a:t>
            </a:r>
            <a:r>
              <a:rPr sz="410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survey	in	France,	and	</a:t>
            </a:r>
            <a:r>
              <a:rPr sz="4100" dirty="0">
                <a:latin typeface="Times New Roman"/>
                <a:cs typeface="Times New Roman"/>
              </a:rPr>
              <a:t>one</a:t>
            </a:r>
            <a:r>
              <a:rPr sz="4100" spc="-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of	</a:t>
            </a:r>
            <a:r>
              <a:rPr sz="4100" spc="-5" dirty="0">
                <a:latin typeface="Times New Roman"/>
                <a:cs typeface="Times New Roman"/>
              </a:rPr>
              <a:t>the </a:t>
            </a:r>
            <a:r>
              <a:rPr sz="4100" spc="-15" dirty="0">
                <a:latin typeface="Times New Roman"/>
                <a:cs typeface="Times New Roman"/>
              </a:rPr>
              <a:t>largest </a:t>
            </a:r>
            <a:r>
              <a:rPr sz="4100" spc="-5" dirty="0">
                <a:latin typeface="Times New Roman"/>
                <a:cs typeface="Times New Roman"/>
              </a:rPr>
              <a:t>contact surveys </a:t>
            </a:r>
            <a:r>
              <a:rPr sz="4100" spc="-1010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of	</a:t>
            </a:r>
            <a:r>
              <a:rPr sz="4100" spc="-5" dirty="0">
                <a:latin typeface="Times New Roman"/>
                <a:cs typeface="Times New Roman"/>
              </a:rPr>
              <a:t>its</a:t>
            </a:r>
            <a:r>
              <a:rPr sz="4100" spc="1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kind.	</a:t>
            </a:r>
            <a:r>
              <a:rPr sz="4100" dirty="0">
                <a:latin typeface="Times New Roman"/>
                <a:cs typeface="Times New Roman"/>
              </a:rPr>
              <a:t>It</a:t>
            </a:r>
            <a:r>
              <a:rPr sz="4100" spc="5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improves</a:t>
            </a:r>
            <a:r>
              <a:rPr sz="4100" spc="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our	</a:t>
            </a:r>
            <a:r>
              <a:rPr sz="4100" spc="-5" dirty="0">
                <a:latin typeface="Times New Roman"/>
                <a:cs typeface="Times New Roman"/>
              </a:rPr>
              <a:t>understanding	</a:t>
            </a:r>
            <a:r>
              <a:rPr sz="4100" dirty="0">
                <a:latin typeface="Times New Roman"/>
                <a:cs typeface="Times New Roman"/>
              </a:rPr>
              <a:t>on	</a:t>
            </a:r>
            <a:r>
              <a:rPr sz="4100" spc="-5" dirty="0">
                <a:latin typeface="Times New Roman"/>
                <a:cs typeface="Times New Roman"/>
              </a:rPr>
              <a:t>the</a:t>
            </a:r>
            <a:r>
              <a:rPr sz="4100" spc="-7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spread </a:t>
            </a:r>
            <a:r>
              <a:rPr sz="4100" spc="-1010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of	</a:t>
            </a:r>
            <a:r>
              <a:rPr sz="4100" spc="-5" dirty="0">
                <a:latin typeface="Times New Roman"/>
                <a:cs typeface="Times New Roman"/>
              </a:rPr>
              <a:t>infectious</a:t>
            </a:r>
            <a:r>
              <a:rPr sz="4100" spc="35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diseases,		</a:t>
            </a:r>
            <a:r>
              <a:rPr sz="4100" dirty="0">
                <a:latin typeface="Times New Roman"/>
                <a:cs typeface="Times New Roman"/>
              </a:rPr>
              <a:t>on	</a:t>
            </a:r>
            <a:r>
              <a:rPr sz="4100" spc="-5" dirty="0">
                <a:latin typeface="Times New Roman"/>
                <a:cs typeface="Times New Roman"/>
              </a:rPr>
              <a:t>the</a:t>
            </a:r>
            <a:r>
              <a:rPr sz="4100" spc="5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role</a:t>
            </a:r>
            <a:r>
              <a:rPr sz="4100" spc="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of	</a:t>
            </a:r>
            <a:r>
              <a:rPr sz="4100" spc="-5" dirty="0">
                <a:latin typeface="Times New Roman"/>
                <a:cs typeface="Times New Roman"/>
              </a:rPr>
              <a:t>some age </a:t>
            </a:r>
            <a:r>
              <a:rPr sz="410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categories</a:t>
            </a:r>
            <a:r>
              <a:rPr sz="4100" spc="1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and	</a:t>
            </a:r>
            <a:r>
              <a:rPr sz="4100" dirty="0">
                <a:latin typeface="Times New Roman"/>
                <a:cs typeface="Times New Roman"/>
              </a:rPr>
              <a:t>on		</a:t>
            </a:r>
            <a:r>
              <a:rPr sz="4100" spc="-5" dirty="0">
                <a:latin typeface="Times New Roman"/>
                <a:cs typeface="Times New Roman"/>
              </a:rPr>
              <a:t>the</a:t>
            </a:r>
            <a:r>
              <a:rPr sz="4100" spc="5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impact</a:t>
            </a:r>
            <a:r>
              <a:rPr sz="4100" dirty="0">
                <a:latin typeface="Times New Roman"/>
                <a:cs typeface="Times New Roman"/>
              </a:rPr>
              <a:t> of	</a:t>
            </a:r>
            <a:r>
              <a:rPr sz="4100" spc="-5" dirty="0">
                <a:latin typeface="Times New Roman"/>
                <a:cs typeface="Times New Roman"/>
              </a:rPr>
              <a:t>school</a:t>
            </a:r>
            <a:r>
              <a:rPr sz="4100" spc="-1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closures</a:t>
            </a:r>
            <a:r>
              <a:rPr sz="410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in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800" y="4064000"/>
            <a:ext cx="157226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dirty="0">
                <a:latin typeface="Times New Roman"/>
                <a:cs typeface="Times New Roman"/>
              </a:rPr>
              <a:t>Fr</a:t>
            </a:r>
            <a:r>
              <a:rPr sz="4100" spc="-5" dirty="0">
                <a:latin typeface="Times New Roman"/>
                <a:cs typeface="Times New Roman"/>
              </a:rPr>
              <a:t>a</a:t>
            </a:r>
            <a:r>
              <a:rPr sz="4100" dirty="0">
                <a:latin typeface="Times New Roman"/>
                <a:cs typeface="Times New Roman"/>
              </a:rPr>
              <a:t>n</a:t>
            </a:r>
            <a:r>
              <a:rPr sz="4100" spc="-5" dirty="0">
                <a:latin typeface="Times New Roman"/>
                <a:cs typeface="Times New Roman"/>
              </a:rPr>
              <a:t>ce</a:t>
            </a:r>
            <a:r>
              <a:rPr sz="4100" dirty="0">
                <a:latin typeface="Times New Roman"/>
                <a:cs typeface="Times New Roman"/>
              </a:rPr>
              <a:t>.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600" y="4108180"/>
            <a:ext cx="9652635" cy="633730"/>
          </a:xfrm>
          <a:prstGeom prst="rect">
            <a:avLst/>
          </a:prstGeom>
          <a:solidFill>
            <a:srgbClr val="F8BA00">
              <a:alpha val="3261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4670"/>
              </a:lnSpc>
              <a:tabLst>
                <a:tab pos="8558530" algn="l"/>
              </a:tabLst>
            </a:pPr>
            <a:r>
              <a:rPr sz="4100" dirty="0">
                <a:latin typeface="Times New Roman"/>
                <a:cs typeface="Times New Roman"/>
              </a:rPr>
              <a:t>It</a:t>
            </a:r>
            <a:r>
              <a:rPr sz="4100" spc="5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raises</a:t>
            </a:r>
            <a:r>
              <a:rPr sz="4100" spc="15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more</a:t>
            </a:r>
            <a:r>
              <a:rPr sz="4100" spc="1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fundamental</a:t>
            </a:r>
            <a:r>
              <a:rPr sz="4100" spc="1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questions</a:t>
            </a:r>
            <a:r>
              <a:rPr sz="4100" spc="1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on	</a:t>
            </a:r>
            <a:r>
              <a:rPr sz="4100" spc="-5" dirty="0">
                <a:latin typeface="Times New Roman"/>
                <a:cs typeface="Times New Roman"/>
              </a:rPr>
              <a:t>the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900" y="4832080"/>
            <a:ext cx="11355705" cy="544830"/>
          </a:xfrm>
          <a:prstGeom prst="rect">
            <a:avLst/>
          </a:prstGeom>
          <a:solidFill>
            <a:srgbClr val="F8BA00">
              <a:alpha val="3261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3870"/>
              </a:lnSpc>
              <a:tabLst>
                <a:tab pos="3311525" algn="l"/>
                <a:tab pos="3875404" algn="l"/>
                <a:tab pos="6955790" algn="l"/>
                <a:tab pos="7606665" algn="l"/>
              </a:tabLst>
            </a:pPr>
            <a:r>
              <a:rPr sz="4100" spc="-5" dirty="0">
                <a:latin typeface="Times New Roman"/>
                <a:cs typeface="Times New Roman"/>
              </a:rPr>
              <a:t>optimal</a:t>
            </a:r>
            <a:r>
              <a:rPr sz="4100" spc="1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design	</a:t>
            </a:r>
            <a:r>
              <a:rPr sz="4100" dirty="0">
                <a:latin typeface="Times New Roman"/>
                <a:cs typeface="Times New Roman"/>
              </a:rPr>
              <a:t>of	</a:t>
            </a:r>
            <a:r>
              <a:rPr sz="4100" spc="-5" dirty="0">
                <a:latin typeface="Times New Roman"/>
                <a:cs typeface="Times New Roman"/>
              </a:rPr>
              <a:t>those</a:t>
            </a:r>
            <a:r>
              <a:rPr sz="4100" spc="2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surveys,	</a:t>
            </a:r>
            <a:r>
              <a:rPr sz="4100" dirty="0">
                <a:latin typeface="Times New Roman"/>
                <a:cs typeface="Times New Roman"/>
              </a:rPr>
              <a:t>on	</a:t>
            </a:r>
            <a:r>
              <a:rPr sz="4100" spc="-5" dirty="0">
                <a:latin typeface="Times New Roman"/>
                <a:cs typeface="Times New Roman"/>
              </a:rPr>
              <a:t>the</a:t>
            </a:r>
            <a:r>
              <a:rPr sz="4100" spc="-25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role</a:t>
            </a:r>
            <a:r>
              <a:rPr sz="4100" spc="-30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of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300" y="5467080"/>
            <a:ext cx="11355705" cy="533400"/>
          </a:xfrm>
          <a:prstGeom prst="rect">
            <a:avLst/>
          </a:prstGeom>
          <a:solidFill>
            <a:srgbClr val="F8BA00">
              <a:alpha val="3261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3770"/>
              </a:lnSpc>
              <a:tabLst>
                <a:tab pos="5468620" algn="l"/>
                <a:tab pos="7609205" algn="l"/>
                <a:tab pos="8491220" algn="l"/>
                <a:tab pos="9142095" algn="l"/>
              </a:tabLst>
            </a:pPr>
            <a:r>
              <a:rPr sz="4100" spc="-5" dirty="0">
                <a:latin typeface="Times New Roman"/>
                <a:cs typeface="Times New Roman"/>
              </a:rPr>
              <a:t>professional</a:t>
            </a:r>
            <a:r>
              <a:rPr sz="4100" spc="15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contacts</a:t>
            </a:r>
            <a:r>
              <a:rPr sz="4100" spc="25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and	locations,	and	</a:t>
            </a:r>
            <a:r>
              <a:rPr sz="4100" dirty="0">
                <a:latin typeface="Times New Roman"/>
                <a:cs typeface="Times New Roman"/>
              </a:rPr>
              <a:t>on	</a:t>
            </a:r>
            <a:r>
              <a:rPr sz="4100" spc="-5" dirty="0">
                <a:latin typeface="Times New Roman"/>
                <a:cs typeface="Times New Roman"/>
              </a:rPr>
              <a:t>the</a:t>
            </a:r>
            <a:r>
              <a:rPr sz="4100" spc="-6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gender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9800" y="6103235"/>
            <a:ext cx="11355705" cy="533400"/>
          </a:xfrm>
          <a:prstGeom prst="rect">
            <a:avLst/>
          </a:prstGeom>
          <a:solidFill>
            <a:srgbClr val="F8BA00">
              <a:alpha val="3261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65"/>
              </a:lnSpc>
              <a:tabLst>
                <a:tab pos="2778125" algn="l"/>
                <a:tab pos="6537325" algn="l"/>
                <a:tab pos="7101205" algn="l"/>
              </a:tabLst>
            </a:pPr>
            <a:r>
              <a:rPr sz="4100" spc="-10" dirty="0">
                <a:latin typeface="Times New Roman"/>
                <a:cs typeface="Times New Roman"/>
              </a:rPr>
              <a:t>difference</a:t>
            </a:r>
            <a:r>
              <a:rPr sz="4100" spc="-5" dirty="0">
                <a:latin typeface="Times New Roman"/>
                <a:cs typeface="Times New Roman"/>
              </a:rPr>
              <a:t> in	the</a:t>
            </a:r>
            <a:r>
              <a:rPr sz="4100" spc="15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epidemiology	</a:t>
            </a:r>
            <a:r>
              <a:rPr sz="4100" dirty="0">
                <a:latin typeface="Times New Roman"/>
                <a:cs typeface="Times New Roman"/>
              </a:rPr>
              <a:t>of	</a:t>
            </a:r>
            <a:r>
              <a:rPr sz="4100" spc="-5" dirty="0">
                <a:latin typeface="Times New Roman"/>
                <a:cs typeface="Times New Roman"/>
              </a:rPr>
              <a:t>infectious</a:t>
            </a:r>
            <a:r>
              <a:rPr sz="4100" spc="-2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diseases.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800" y="6553200"/>
            <a:ext cx="10981690" cy="12725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219"/>
              </a:spcBef>
              <a:tabLst>
                <a:tab pos="1675130" algn="l"/>
                <a:tab pos="1713864" algn="l"/>
                <a:tab pos="4465320" algn="l"/>
                <a:tab pos="8856980" algn="l"/>
                <a:tab pos="10563225" algn="l"/>
              </a:tabLst>
            </a:pPr>
            <a:r>
              <a:rPr sz="4100" dirty="0">
                <a:latin typeface="Times New Roman"/>
                <a:cs typeface="Times New Roman"/>
              </a:rPr>
              <a:t>F</a:t>
            </a:r>
            <a:r>
              <a:rPr sz="4100" spc="-5" dirty="0">
                <a:latin typeface="Times New Roman"/>
                <a:cs typeface="Times New Roman"/>
              </a:rPr>
              <a:t>i</a:t>
            </a:r>
            <a:r>
              <a:rPr sz="4100" dirty="0">
                <a:latin typeface="Times New Roman"/>
                <a:cs typeface="Times New Roman"/>
              </a:rPr>
              <a:t>n</a:t>
            </a:r>
            <a:r>
              <a:rPr sz="4100" spc="-5" dirty="0">
                <a:latin typeface="Times New Roman"/>
                <a:cs typeface="Times New Roman"/>
              </a:rPr>
              <a:t>all</a:t>
            </a:r>
            <a:r>
              <a:rPr sz="4100" spc="-270" dirty="0">
                <a:latin typeface="Times New Roman"/>
                <a:cs typeface="Times New Roman"/>
              </a:rPr>
              <a:t>y</a:t>
            </a:r>
            <a:r>
              <a:rPr sz="4100" dirty="0">
                <a:latin typeface="Times New Roman"/>
                <a:cs typeface="Times New Roman"/>
              </a:rPr>
              <a:t>,		</a:t>
            </a:r>
            <a:r>
              <a:rPr sz="4100" spc="-5" dirty="0">
                <a:latin typeface="Times New Roman"/>
                <a:cs typeface="Times New Roman"/>
              </a:rPr>
              <a:t>i</a:t>
            </a:r>
            <a:r>
              <a:rPr sz="4100" dirty="0">
                <a:latin typeface="Times New Roman"/>
                <a:cs typeface="Times New Roman"/>
              </a:rPr>
              <a:t>t</a:t>
            </a:r>
            <a:r>
              <a:rPr sz="4100" spc="-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prov</a:t>
            </a:r>
            <a:r>
              <a:rPr sz="4100" spc="-5" dirty="0">
                <a:latin typeface="Times New Roman"/>
                <a:cs typeface="Times New Roman"/>
              </a:rPr>
              <a:t>i</a:t>
            </a:r>
            <a:r>
              <a:rPr sz="4100" dirty="0">
                <a:latin typeface="Times New Roman"/>
                <a:cs typeface="Times New Roman"/>
              </a:rPr>
              <a:t>d</a:t>
            </a:r>
            <a:r>
              <a:rPr sz="4100" spc="-5" dirty="0">
                <a:latin typeface="Times New Roman"/>
                <a:cs typeface="Times New Roman"/>
              </a:rPr>
              <a:t>e</a:t>
            </a:r>
            <a:r>
              <a:rPr sz="4100" dirty="0">
                <a:latin typeface="Times New Roman"/>
                <a:cs typeface="Times New Roman"/>
              </a:rPr>
              <a:t>s so</a:t>
            </a:r>
            <a:r>
              <a:rPr sz="4100" spc="-5" dirty="0">
                <a:latin typeface="Times New Roman"/>
                <a:cs typeface="Times New Roman"/>
              </a:rPr>
              <a:t>m</a:t>
            </a:r>
            <a:r>
              <a:rPr sz="4100" dirty="0">
                <a:latin typeface="Times New Roman"/>
                <a:cs typeface="Times New Roman"/>
              </a:rPr>
              <a:t>e</a:t>
            </a:r>
            <a:r>
              <a:rPr sz="4100" spc="-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b</a:t>
            </a:r>
            <a:r>
              <a:rPr sz="4100" spc="-5" dirty="0">
                <a:latin typeface="Times New Roman"/>
                <a:cs typeface="Times New Roman"/>
              </a:rPr>
              <a:t>a</a:t>
            </a:r>
            <a:r>
              <a:rPr sz="4100" dirty="0">
                <a:latin typeface="Times New Roman"/>
                <a:cs typeface="Times New Roman"/>
              </a:rPr>
              <a:t>s</a:t>
            </a:r>
            <a:r>
              <a:rPr sz="4100" spc="-5" dirty="0">
                <a:latin typeface="Times New Roman"/>
                <a:cs typeface="Times New Roman"/>
              </a:rPr>
              <a:t>i</a:t>
            </a:r>
            <a:r>
              <a:rPr sz="4100" dirty="0">
                <a:latin typeface="Times New Roman"/>
                <a:cs typeface="Times New Roman"/>
              </a:rPr>
              <a:t>c</a:t>
            </a:r>
            <a:r>
              <a:rPr sz="4100" spc="-5" dirty="0">
                <a:latin typeface="Times New Roman"/>
                <a:cs typeface="Times New Roman"/>
              </a:rPr>
              <a:t> mate</a:t>
            </a:r>
            <a:r>
              <a:rPr sz="4100" dirty="0">
                <a:latin typeface="Times New Roman"/>
                <a:cs typeface="Times New Roman"/>
              </a:rPr>
              <a:t>r</a:t>
            </a:r>
            <a:r>
              <a:rPr sz="4100" spc="-5" dirty="0">
                <a:latin typeface="Times New Roman"/>
                <a:cs typeface="Times New Roman"/>
              </a:rPr>
              <a:t>ia</a:t>
            </a:r>
            <a:r>
              <a:rPr sz="4100" dirty="0">
                <a:latin typeface="Times New Roman"/>
                <a:cs typeface="Times New Roman"/>
              </a:rPr>
              <a:t>l</a:t>
            </a:r>
            <a:r>
              <a:rPr sz="4100" spc="-5" dirty="0">
                <a:latin typeface="Times New Roman"/>
                <a:cs typeface="Times New Roman"/>
              </a:rPr>
              <a:t> t</a:t>
            </a:r>
            <a:r>
              <a:rPr sz="4100" dirty="0">
                <a:latin typeface="Times New Roman"/>
                <a:cs typeface="Times New Roman"/>
              </a:rPr>
              <a:t>o	be</a:t>
            </a:r>
            <a:r>
              <a:rPr sz="4100" spc="-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us</a:t>
            </a:r>
            <a:r>
              <a:rPr sz="4100" spc="-5" dirty="0">
                <a:latin typeface="Times New Roman"/>
                <a:cs typeface="Times New Roman"/>
              </a:rPr>
              <a:t>e</a:t>
            </a:r>
            <a:r>
              <a:rPr sz="4100" dirty="0">
                <a:latin typeface="Times New Roman"/>
                <a:cs typeface="Times New Roman"/>
              </a:rPr>
              <a:t>d	</a:t>
            </a:r>
            <a:r>
              <a:rPr sz="4100" spc="-5" dirty="0">
                <a:latin typeface="Times New Roman"/>
                <a:cs typeface="Times New Roman"/>
              </a:rPr>
              <a:t>i</a:t>
            </a:r>
            <a:r>
              <a:rPr sz="4100" dirty="0">
                <a:latin typeface="Times New Roman"/>
                <a:cs typeface="Times New Roman"/>
              </a:rPr>
              <a:t>n  </a:t>
            </a:r>
            <a:r>
              <a:rPr sz="4100" spc="-5" dirty="0">
                <a:latin typeface="Times New Roman"/>
                <a:cs typeface="Times New Roman"/>
              </a:rPr>
              <a:t>applied	model-based	analyses.</a:t>
            </a:r>
            <a:endParaRPr sz="4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77800"/>
            <a:ext cx="7270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Les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matrices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contact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s’établissent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5" dirty="0">
                <a:latin typeface="Arial"/>
                <a:cs typeface="Arial"/>
              </a:rPr>
              <a:t>’’hors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crise’’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254" y="830586"/>
            <a:ext cx="6817970" cy="86361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01000" y="1905000"/>
            <a:ext cx="251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0" dirty="0">
                <a:latin typeface="Arial"/>
                <a:cs typeface="Arial"/>
              </a:rPr>
              <a:t>Mars-Juillet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2015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16170" y="2301215"/>
            <a:ext cx="7028815" cy="4378960"/>
            <a:chOff x="1316170" y="2301215"/>
            <a:chExt cx="7028815" cy="4378960"/>
          </a:xfrm>
        </p:grpSpPr>
        <p:sp>
          <p:nvSpPr>
            <p:cNvPr id="6" name="object 6"/>
            <p:cNvSpPr/>
            <p:nvPr/>
          </p:nvSpPr>
          <p:spPr>
            <a:xfrm>
              <a:off x="1408903" y="2313915"/>
              <a:ext cx="6923405" cy="4308475"/>
            </a:xfrm>
            <a:custGeom>
              <a:avLst/>
              <a:gdLst/>
              <a:ahLst/>
              <a:cxnLst/>
              <a:rect l="l" t="t" r="r" b="b"/>
              <a:pathLst>
                <a:path w="6923405" h="4308475">
                  <a:moveTo>
                    <a:pt x="6923353" y="0"/>
                  </a:moveTo>
                  <a:lnTo>
                    <a:pt x="10782" y="4301359"/>
                  </a:lnTo>
                  <a:lnTo>
                    <a:pt x="0" y="430806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6170" y="6563517"/>
              <a:ext cx="135890" cy="116205"/>
            </a:xfrm>
            <a:custGeom>
              <a:avLst/>
              <a:gdLst/>
              <a:ahLst/>
              <a:cxnLst/>
              <a:rect l="l" t="t" r="r" b="b"/>
              <a:pathLst>
                <a:path w="135890" h="116204">
                  <a:moveTo>
                    <a:pt x="71309" y="0"/>
                  </a:moveTo>
                  <a:lnTo>
                    <a:pt x="0" y="116170"/>
                  </a:lnTo>
                  <a:lnTo>
                    <a:pt x="135722" y="103515"/>
                  </a:lnTo>
                  <a:lnTo>
                    <a:pt x="713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99400" y="3429000"/>
            <a:ext cx="3926204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990600">
              <a:lnSpc>
                <a:spcPct val="100699"/>
              </a:lnSpc>
              <a:spcBef>
                <a:spcPts val="80"/>
              </a:spcBef>
            </a:pPr>
            <a:r>
              <a:rPr sz="2400" b="1" spc="10" dirty="0">
                <a:latin typeface="Arial"/>
                <a:cs typeface="Arial"/>
              </a:rPr>
              <a:t>Octobre </a:t>
            </a:r>
            <a:r>
              <a:rPr sz="2400" b="1" spc="-5" dirty="0">
                <a:latin typeface="Arial"/>
                <a:cs typeface="Arial"/>
              </a:rPr>
              <a:t>2020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Cauchemez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40" dirty="0">
                <a:latin typeface="Arial"/>
                <a:cs typeface="Arial"/>
              </a:rPr>
              <a:t>et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al.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(Pasteur)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73675" y="2336800"/>
            <a:ext cx="5795645" cy="6339205"/>
            <a:chOff x="7173675" y="2336800"/>
            <a:chExt cx="5795645" cy="633920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3675" y="4281804"/>
              <a:ext cx="5795276" cy="439395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64700" y="2603500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h="806450">
                  <a:moveTo>
                    <a:pt x="0" y="0"/>
                  </a:moveTo>
                  <a:lnTo>
                    <a:pt x="0" y="80645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12300" y="2336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1115" marR="5080" algn="ctr">
              <a:lnSpc>
                <a:spcPts val="6900"/>
              </a:lnSpc>
              <a:spcBef>
                <a:spcPts val="180"/>
              </a:spcBef>
            </a:pPr>
            <a:r>
              <a:rPr spc="-105" dirty="0"/>
              <a:t>En</a:t>
            </a:r>
            <a:r>
              <a:rPr spc="-10" dirty="0"/>
              <a:t> </a:t>
            </a:r>
            <a:r>
              <a:rPr spc="-5" dirty="0"/>
              <a:t>15 </a:t>
            </a:r>
            <a:r>
              <a:rPr spc="-40" dirty="0"/>
              <a:t>ans</a:t>
            </a:r>
            <a:r>
              <a:rPr spc="-5" dirty="0"/>
              <a:t> </a:t>
            </a:r>
            <a:r>
              <a:rPr spc="-114" dirty="0"/>
              <a:t>il</a:t>
            </a:r>
            <a:r>
              <a:rPr spc="-5" dirty="0"/>
              <a:t> </a:t>
            </a:r>
            <a:r>
              <a:rPr spc="-105" dirty="0"/>
              <a:t>n’y</a:t>
            </a:r>
            <a:r>
              <a:rPr spc="-5" dirty="0"/>
              <a:t> </a:t>
            </a:r>
            <a:r>
              <a:rPr spc="95" dirty="0"/>
              <a:t>a</a:t>
            </a:r>
            <a:r>
              <a:rPr spc="-10" dirty="0"/>
              <a:t> </a:t>
            </a:r>
            <a:r>
              <a:rPr dirty="0"/>
              <a:t>eu</a:t>
            </a:r>
            <a:r>
              <a:rPr spc="-5" dirty="0"/>
              <a:t> </a:t>
            </a:r>
            <a:r>
              <a:rPr dirty="0"/>
              <a:t>aucune</a:t>
            </a:r>
            <a:r>
              <a:rPr spc="-5" dirty="0"/>
              <a:t> </a:t>
            </a:r>
            <a:r>
              <a:rPr spc="40" dirty="0"/>
              <a:t>étude </a:t>
            </a:r>
            <a:r>
              <a:rPr spc="-1540" dirty="0"/>
              <a:t> </a:t>
            </a:r>
            <a:r>
              <a:rPr spc="-20" dirty="0"/>
              <a:t>sérieuse</a:t>
            </a:r>
            <a:r>
              <a:rPr spc="-5" dirty="0"/>
              <a:t> </a:t>
            </a:r>
            <a:r>
              <a:rPr spc="-70" dirty="0"/>
              <a:t>sur</a:t>
            </a:r>
          </a:p>
          <a:p>
            <a:pPr marL="27305" algn="ctr">
              <a:lnSpc>
                <a:spcPts val="6640"/>
              </a:lnSpc>
            </a:pPr>
            <a:r>
              <a:rPr spc="-40" dirty="0"/>
              <a:t>les</a:t>
            </a:r>
            <a:r>
              <a:rPr spc="-20" dirty="0"/>
              <a:t> </a:t>
            </a:r>
            <a:r>
              <a:rPr spc="35" dirty="0"/>
              <a:t>matrices</a:t>
            </a:r>
            <a:r>
              <a:rPr spc="-15" dirty="0"/>
              <a:t> </a:t>
            </a:r>
            <a:r>
              <a:rPr spc="50" dirty="0"/>
              <a:t>de</a:t>
            </a:r>
            <a:r>
              <a:rPr spc="-15" dirty="0"/>
              <a:t> </a:t>
            </a:r>
            <a:r>
              <a:rPr spc="55" dirty="0"/>
              <a:t>contact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417" y="2668727"/>
            <a:ext cx="7858881" cy="44009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7996" y="5606827"/>
            <a:ext cx="4017749" cy="27778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9800" y="876300"/>
            <a:ext cx="288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Recueil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données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7900" y="2463800"/>
            <a:ext cx="5855335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0">
              <a:lnSpc>
                <a:spcPct val="100000"/>
              </a:lnSpc>
              <a:spcBef>
                <a:spcPts val="100"/>
              </a:spcBef>
            </a:pPr>
            <a:r>
              <a:rPr sz="2400" b="1" i="1" spc="-25" dirty="0">
                <a:solidFill>
                  <a:srgbClr val="EE220C"/>
                </a:solidFill>
                <a:latin typeface="Arial"/>
                <a:cs typeface="Arial"/>
              </a:rPr>
              <a:t>Le</a:t>
            </a:r>
            <a:r>
              <a:rPr sz="2400" b="1" i="1" spc="-8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2400" b="1" i="1" spc="15" dirty="0">
                <a:solidFill>
                  <a:srgbClr val="EE220C"/>
                </a:solidFill>
                <a:latin typeface="Arial"/>
                <a:cs typeface="Arial"/>
              </a:rPr>
              <a:t>recensement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2400" b="1" spc="-10" dirty="0">
                <a:latin typeface="Arial"/>
                <a:cs typeface="Arial"/>
              </a:rPr>
              <a:t>Bases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données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9800" y="4445000"/>
            <a:ext cx="6901180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EE220C"/>
                </a:solidFill>
                <a:latin typeface="Arial"/>
                <a:cs typeface="Arial"/>
              </a:rPr>
              <a:t>Base</a:t>
            </a:r>
            <a:r>
              <a:rPr sz="2400" b="1" i="1" spc="-3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2400" b="1" i="1" spc="5" dirty="0">
                <a:solidFill>
                  <a:srgbClr val="EE220C"/>
                </a:solidFill>
                <a:latin typeface="Arial"/>
                <a:cs typeface="Arial"/>
              </a:rPr>
              <a:t>INSEE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35" dirty="0">
                <a:latin typeface="Arial"/>
                <a:cs typeface="Arial"/>
              </a:rPr>
              <a:t>Analyse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données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Arial"/>
              <a:cs typeface="Arial"/>
            </a:endParaRPr>
          </a:p>
          <a:p>
            <a:pPr marL="4445000">
              <a:lnSpc>
                <a:spcPct val="100000"/>
              </a:lnSpc>
            </a:pPr>
            <a:r>
              <a:rPr sz="2400" b="1" i="1" spc="-5" dirty="0">
                <a:solidFill>
                  <a:srgbClr val="EE220C"/>
                </a:solidFill>
                <a:latin typeface="Arial"/>
                <a:cs typeface="Arial"/>
              </a:rPr>
              <a:t>’’Data</a:t>
            </a:r>
            <a:r>
              <a:rPr sz="2400" b="1" i="1" spc="-25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2400" b="1" i="1" spc="-35" dirty="0">
                <a:solidFill>
                  <a:srgbClr val="EE220C"/>
                </a:solidFill>
                <a:latin typeface="Arial"/>
                <a:cs typeface="Arial"/>
              </a:rPr>
              <a:t>scientists’’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7848600"/>
            <a:ext cx="16789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Utilisateurs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695" y="569799"/>
            <a:ext cx="11841003" cy="81869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1500" y="431800"/>
            <a:ext cx="2639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Acteurs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terrain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24800" y="4140200"/>
            <a:ext cx="2147570" cy="11277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indent="-8890" algn="ctr">
              <a:lnSpc>
                <a:spcPct val="100699"/>
              </a:lnSpc>
              <a:spcBef>
                <a:spcPts val="80"/>
              </a:spcBef>
            </a:pPr>
            <a:r>
              <a:rPr sz="2400" b="1" spc="-10" dirty="0">
                <a:latin typeface="Arial"/>
                <a:cs typeface="Arial"/>
              </a:rPr>
              <a:t>Ingénieurs </a:t>
            </a:r>
            <a:r>
              <a:rPr sz="2400" b="1" spc="-5" dirty="0">
                <a:latin typeface="Arial"/>
                <a:cs typeface="Arial"/>
              </a:rPr>
              <a:t> Statisticiens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30" dirty="0">
                <a:latin typeface="Arial"/>
                <a:cs typeface="Arial"/>
              </a:rPr>
              <a:t>data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scientists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700" y="8737600"/>
            <a:ext cx="1504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Décideurs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07200" y="794749"/>
            <a:ext cx="3283585" cy="8228965"/>
            <a:chOff x="8507200" y="794749"/>
            <a:chExt cx="3283585" cy="8228965"/>
          </a:xfrm>
        </p:grpSpPr>
        <p:sp>
          <p:nvSpPr>
            <p:cNvPr id="6" name="object 6"/>
            <p:cNvSpPr/>
            <p:nvPr/>
          </p:nvSpPr>
          <p:spPr>
            <a:xfrm>
              <a:off x="8538950" y="826499"/>
              <a:ext cx="3220085" cy="8093075"/>
            </a:xfrm>
            <a:custGeom>
              <a:avLst/>
              <a:gdLst/>
              <a:ahLst/>
              <a:cxnLst/>
              <a:rect l="l" t="t" r="r" b="b"/>
              <a:pathLst>
                <a:path w="3220084" h="8093075">
                  <a:moveTo>
                    <a:pt x="0" y="0"/>
                  </a:moveTo>
                  <a:lnTo>
                    <a:pt x="45510" y="16167"/>
                  </a:lnTo>
                  <a:lnTo>
                    <a:pt x="90849" y="32854"/>
                  </a:lnTo>
                  <a:lnTo>
                    <a:pt x="136016" y="50060"/>
                  </a:lnTo>
                  <a:lnTo>
                    <a:pt x="181011" y="67781"/>
                  </a:lnTo>
                  <a:lnTo>
                    <a:pt x="225832" y="86015"/>
                  </a:lnTo>
                  <a:lnTo>
                    <a:pt x="270480" y="104759"/>
                  </a:lnTo>
                  <a:lnTo>
                    <a:pt x="314953" y="124011"/>
                  </a:lnTo>
                  <a:lnTo>
                    <a:pt x="359251" y="143768"/>
                  </a:lnTo>
                  <a:lnTo>
                    <a:pt x="403373" y="164028"/>
                  </a:lnTo>
                  <a:lnTo>
                    <a:pt x="447319" y="184788"/>
                  </a:lnTo>
                  <a:lnTo>
                    <a:pt x="491089" y="206045"/>
                  </a:lnTo>
                  <a:lnTo>
                    <a:pt x="534680" y="227798"/>
                  </a:lnTo>
                  <a:lnTo>
                    <a:pt x="578094" y="250043"/>
                  </a:lnTo>
                  <a:lnTo>
                    <a:pt x="621328" y="272779"/>
                  </a:lnTo>
                  <a:lnTo>
                    <a:pt x="664384" y="296002"/>
                  </a:lnTo>
                  <a:lnTo>
                    <a:pt x="707259" y="319709"/>
                  </a:lnTo>
                  <a:lnTo>
                    <a:pt x="749953" y="343900"/>
                  </a:lnTo>
                  <a:lnTo>
                    <a:pt x="792467" y="368570"/>
                  </a:lnTo>
                  <a:lnTo>
                    <a:pt x="834798" y="393718"/>
                  </a:lnTo>
                  <a:lnTo>
                    <a:pt x="876947" y="419340"/>
                  </a:lnTo>
                  <a:lnTo>
                    <a:pt x="918913" y="445435"/>
                  </a:lnTo>
                  <a:lnTo>
                    <a:pt x="960695" y="472000"/>
                  </a:lnTo>
                  <a:lnTo>
                    <a:pt x="1002292" y="499032"/>
                  </a:lnTo>
                  <a:lnTo>
                    <a:pt x="1043705" y="526528"/>
                  </a:lnTo>
                  <a:lnTo>
                    <a:pt x="1084932" y="554487"/>
                  </a:lnTo>
                  <a:lnTo>
                    <a:pt x="1125972" y="582905"/>
                  </a:lnTo>
                  <a:lnTo>
                    <a:pt x="1166826" y="611781"/>
                  </a:lnTo>
                  <a:lnTo>
                    <a:pt x="1207492" y="641111"/>
                  </a:lnTo>
                  <a:lnTo>
                    <a:pt x="1247971" y="670893"/>
                  </a:lnTo>
                  <a:lnTo>
                    <a:pt x="1288260" y="701125"/>
                  </a:lnTo>
                  <a:lnTo>
                    <a:pt x="1328360" y="731804"/>
                  </a:lnTo>
                  <a:lnTo>
                    <a:pt x="1368270" y="762927"/>
                  </a:lnTo>
                  <a:lnTo>
                    <a:pt x="1407989" y="794492"/>
                  </a:lnTo>
                  <a:lnTo>
                    <a:pt x="1447518" y="826497"/>
                  </a:lnTo>
                  <a:lnTo>
                    <a:pt x="1486854" y="858938"/>
                  </a:lnTo>
                  <a:lnTo>
                    <a:pt x="1525998" y="891814"/>
                  </a:lnTo>
                  <a:lnTo>
                    <a:pt x="1564949" y="925122"/>
                  </a:lnTo>
                  <a:lnTo>
                    <a:pt x="1603706" y="958859"/>
                  </a:lnTo>
                  <a:lnTo>
                    <a:pt x="1642268" y="993022"/>
                  </a:lnTo>
                  <a:lnTo>
                    <a:pt x="1680636" y="1027610"/>
                  </a:lnTo>
                  <a:lnTo>
                    <a:pt x="1718808" y="1062620"/>
                  </a:lnTo>
                  <a:lnTo>
                    <a:pt x="1756784" y="1098048"/>
                  </a:lnTo>
                  <a:lnTo>
                    <a:pt x="1794563" y="1133894"/>
                  </a:lnTo>
                  <a:lnTo>
                    <a:pt x="1832145" y="1170153"/>
                  </a:lnTo>
                  <a:lnTo>
                    <a:pt x="1869528" y="1206824"/>
                  </a:lnTo>
                  <a:lnTo>
                    <a:pt x="1906713" y="1243904"/>
                  </a:lnTo>
                  <a:lnTo>
                    <a:pt x="1943699" y="1281390"/>
                  </a:lnTo>
                  <a:lnTo>
                    <a:pt x="1980484" y="1319280"/>
                  </a:lnTo>
                  <a:lnTo>
                    <a:pt x="2017069" y="1357572"/>
                  </a:lnTo>
                  <a:lnTo>
                    <a:pt x="2053453" y="1396263"/>
                  </a:lnTo>
                  <a:lnTo>
                    <a:pt x="2089635" y="1435350"/>
                  </a:lnTo>
                  <a:lnTo>
                    <a:pt x="2125614" y="1474830"/>
                  </a:lnTo>
                  <a:lnTo>
                    <a:pt x="2161391" y="1514703"/>
                  </a:lnTo>
                  <a:lnTo>
                    <a:pt x="2196964" y="1554963"/>
                  </a:lnTo>
                  <a:lnTo>
                    <a:pt x="2225464" y="1587715"/>
                  </a:lnTo>
                  <a:lnTo>
                    <a:pt x="2253890" y="1620891"/>
                  </a:lnTo>
                  <a:lnTo>
                    <a:pt x="2282226" y="1654493"/>
                  </a:lnTo>
                  <a:lnTo>
                    <a:pt x="2310455" y="1688521"/>
                  </a:lnTo>
                  <a:lnTo>
                    <a:pt x="2338560" y="1722976"/>
                  </a:lnTo>
                  <a:lnTo>
                    <a:pt x="2366526" y="1757860"/>
                  </a:lnTo>
                  <a:lnTo>
                    <a:pt x="2394335" y="1793174"/>
                  </a:lnTo>
                  <a:lnTo>
                    <a:pt x="2421970" y="1828918"/>
                  </a:lnTo>
                  <a:lnTo>
                    <a:pt x="2449416" y="1865093"/>
                  </a:lnTo>
                  <a:lnTo>
                    <a:pt x="2476655" y="1901701"/>
                  </a:lnTo>
                  <a:lnTo>
                    <a:pt x="2503672" y="1938743"/>
                  </a:lnTo>
                  <a:lnTo>
                    <a:pt x="2530448" y="1976219"/>
                  </a:lnTo>
                  <a:lnTo>
                    <a:pt x="2556969" y="2014131"/>
                  </a:lnTo>
                  <a:lnTo>
                    <a:pt x="2583216" y="2052480"/>
                  </a:lnTo>
                  <a:lnTo>
                    <a:pt x="2609174" y="2091266"/>
                  </a:lnTo>
                  <a:lnTo>
                    <a:pt x="2634826" y="2130491"/>
                  </a:lnTo>
                  <a:lnTo>
                    <a:pt x="2660156" y="2170155"/>
                  </a:lnTo>
                  <a:lnTo>
                    <a:pt x="2685146" y="2210261"/>
                  </a:lnTo>
                  <a:lnTo>
                    <a:pt x="2709780" y="2250808"/>
                  </a:lnTo>
                  <a:lnTo>
                    <a:pt x="2734042" y="2291797"/>
                  </a:lnTo>
                  <a:lnTo>
                    <a:pt x="2757915" y="2333231"/>
                  </a:lnTo>
                  <a:lnTo>
                    <a:pt x="2781382" y="2375110"/>
                  </a:lnTo>
                  <a:lnTo>
                    <a:pt x="2804427" y="2417434"/>
                  </a:lnTo>
                  <a:lnTo>
                    <a:pt x="2827033" y="2460205"/>
                  </a:lnTo>
                  <a:lnTo>
                    <a:pt x="2849184" y="2503424"/>
                  </a:lnTo>
                  <a:lnTo>
                    <a:pt x="2870862" y="2547092"/>
                  </a:lnTo>
                  <a:lnTo>
                    <a:pt x="2892052" y="2591210"/>
                  </a:lnTo>
                  <a:lnTo>
                    <a:pt x="2912737" y="2635779"/>
                  </a:lnTo>
                  <a:lnTo>
                    <a:pt x="2932900" y="2680799"/>
                  </a:lnTo>
                  <a:lnTo>
                    <a:pt x="2952525" y="2726273"/>
                  </a:lnTo>
                  <a:lnTo>
                    <a:pt x="2971595" y="2772201"/>
                  </a:lnTo>
                  <a:lnTo>
                    <a:pt x="2990093" y="2818584"/>
                  </a:lnTo>
                  <a:lnTo>
                    <a:pt x="3008002" y="2865423"/>
                  </a:lnTo>
                  <a:lnTo>
                    <a:pt x="3025307" y="2912719"/>
                  </a:lnTo>
                  <a:lnTo>
                    <a:pt x="3041991" y="2960473"/>
                  </a:lnTo>
                  <a:lnTo>
                    <a:pt x="3058037" y="3008686"/>
                  </a:lnTo>
                  <a:lnTo>
                    <a:pt x="3073428" y="3057359"/>
                  </a:lnTo>
                  <a:lnTo>
                    <a:pt x="3088148" y="3106494"/>
                  </a:lnTo>
                  <a:lnTo>
                    <a:pt x="3102180" y="3156090"/>
                  </a:lnTo>
                  <a:lnTo>
                    <a:pt x="3115507" y="3206150"/>
                  </a:lnTo>
                  <a:lnTo>
                    <a:pt x="3128114" y="3256674"/>
                  </a:lnTo>
                  <a:lnTo>
                    <a:pt x="3139983" y="3307664"/>
                  </a:lnTo>
                  <a:lnTo>
                    <a:pt x="3151098" y="3359119"/>
                  </a:lnTo>
                  <a:lnTo>
                    <a:pt x="3161442" y="3411042"/>
                  </a:lnTo>
                  <a:lnTo>
                    <a:pt x="3170999" y="3463434"/>
                  </a:lnTo>
                  <a:lnTo>
                    <a:pt x="3179752" y="3516294"/>
                  </a:lnTo>
                  <a:lnTo>
                    <a:pt x="3187684" y="3569625"/>
                  </a:lnTo>
                  <a:lnTo>
                    <a:pt x="3194779" y="3623427"/>
                  </a:lnTo>
                  <a:lnTo>
                    <a:pt x="3201020" y="3677702"/>
                  </a:lnTo>
                  <a:lnTo>
                    <a:pt x="3206391" y="3732450"/>
                  </a:lnTo>
                  <a:lnTo>
                    <a:pt x="3210875" y="3787673"/>
                  </a:lnTo>
                  <a:lnTo>
                    <a:pt x="3214456" y="3843371"/>
                  </a:lnTo>
                  <a:lnTo>
                    <a:pt x="3217116" y="3899545"/>
                  </a:lnTo>
                  <a:lnTo>
                    <a:pt x="3218840" y="3956197"/>
                  </a:lnTo>
                  <a:lnTo>
                    <a:pt x="3219610" y="4013328"/>
                  </a:lnTo>
                  <a:lnTo>
                    <a:pt x="3219410" y="4070938"/>
                  </a:lnTo>
                  <a:lnTo>
                    <a:pt x="3218224" y="4129029"/>
                  </a:lnTo>
                  <a:lnTo>
                    <a:pt x="3216061" y="4186809"/>
                  </a:lnTo>
                  <a:lnTo>
                    <a:pt x="3212941" y="4244010"/>
                  </a:lnTo>
                  <a:lnTo>
                    <a:pt x="3208886" y="4300637"/>
                  </a:lnTo>
                  <a:lnTo>
                    <a:pt x="3203916" y="4356696"/>
                  </a:lnTo>
                  <a:lnTo>
                    <a:pt x="3198055" y="4412191"/>
                  </a:lnTo>
                  <a:lnTo>
                    <a:pt x="3191321" y="4467126"/>
                  </a:lnTo>
                  <a:lnTo>
                    <a:pt x="3183739" y="4521507"/>
                  </a:lnTo>
                  <a:lnTo>
                    <a:pt x="3175327" y="4575339"/>
                  </a:lnTo>
                  <a:lnTo>
                    <a:pt x="3166109" y="4628627"/>
                  </a:lnTo>
                  <a:lnTo>
                    <a:pt x="3156105" y="4681375"/>
                  </a:lnTo>
                  <a:lnTo>
                    <a:pt x="3145338" y="4733588"/>
                  </a:lnTo>
                  <a:lnTo>
                    <a:pt x="3133827" y="4785272"/>
                  </a:lnTo>
                  <a:lnTo>
                    <a:pt x="3121595" y="4836431"/>
                  </a:lnTo>
                  <a:lnTo>
                    <a:pt x="3108664" y="4887070"/>
                  </a:lnTo>
                  <a:lnTo>
                    <a:pt x="3095053" y="4937194"/>
                  </a:lnTo>
                  <a:lnTo>
                    <a:pt x="3080786" y="4986808"/>
                  </a:lnTo>
                  <a:lnTo>
                    <a:pt x="3065883" y="5035916"/>
                  </a:lnTo>
                  <a:lnTo>
                    <a:pt x="3050366" y="5084525"/>
                  </a:lnTo>
                  <a:lnTo>
                    <a:pt x="3034256" y="5132638"/>
                  </a:lnTo>
                  <a:lnTo>
                    <a:pt x="3017575" y="5180260"/>
                  </a:lnTo>
                  <a:lnTo>
                    <a:pt x="3000343" y="5227396"/>
                  </a:lnTo>
                  <a:lnTo>
                    <a:pt x="2982583" y="5274052"/>
                  </a:lnTo>
                  <a:lnTo>
                    <a:pt x="2964316" y="5320232"/>
                  </a:lnTo>
                  <a:lnTo>
                    <a:pt x="2945563" y="5365941"/>
                  </a:lnTo>
                  <a:lnTo>
                    <a:pt x="2926346" y="5411184"/>
                  </a:lnTo>
                  <a:lnTo>
                    <a:pt x="2906686" y="5455966"/>
                  </a:lnTo>
                  <a:lnTo>
                    <a:pt x="2886604" y="5500291"/>
                  </a:lnTo>
                  <a:lnTo>
                    <a:pt x="2866122" y="5544165"/>
                  </a:lnTo>
                  <a:lnTo>
                    <a:pt x="2845261" y="5587593"/>
                  </a:lnTo>
                  <a:lnTo>
                    <a:pt x="2824044" y="5630579"/>
                  </a:lnTo>
                  <a:lnTo>
                    <a:pt x="2802490" y="5673128"/>
                  </a:lnTo>
                  <a:lnTo>
                    <a:pt x="2780622" y="5715246"/>
                  </a:lnTo>
                  <a:lnTo>
                    <a:pt x="2758460" y="5756936"/>
                  </a:lnTo>
                  <a:lnTo>
                    <a:pt x="2736027" y="5798205"/>
                  </a:lnTo>
                  <a:lnTo>
                    <a:pt x="2713344" y="5839056"/>
                  </a:lnTo>
                  <a:lnTo>
                    <a:pt x="2690432" y="5879496"/>
                  </a:lnTo>
                  <a:lnTo>
                    <a:pt x="2667313" y="5919528"/>
                  </a:lnTo>
                  <a:lnTo>
                    <a:pt x="2644008" y="5959157"/>
                  </a:lnTo>
                  <a:lnTo>
                    <a:pt x="2620538" y="5998389"/>
                  </a:lnTo>
                  <a:lnTo>
                    <a:pt x="2596924" y="6037229"/>
                  </a:lnTo>
                  <a:lnTo>
                    <a:pt x="2573190" y="6075680"/>
                  </a:lnTo>
                  <a:lnTo>
                    <a:pt x="2549354" y="6113749"/>
                  </a:lnTo>
                  <a:lnTo>
                    <a:pt x="2519963" y="6160001"/>
                  </a:lnTo>
                  <a:lnTo>
                    <a:pt x="2490331" y="6205885"/>
                  </a:lnTo>
                  <a:lnTo>
                    <a:pt x="2460460" y="6251398"/>
                  </a:lnTo>
                  <a:lnTo>
                    <a:pt x="2430351" y="6296539"/>
                  </a:lnTo>
                  <a:lnTo>
                    <a:pt x="2400004" y="6341303"/>
                  </a:lnTo>
                  <a:lnTo>
                    <a:pt x="2369421" y="6385688"/>
                  </a:lnTo>
                  <a:lnTo>
                    <a:pt x="2338602" y="6429692"/>
                  </a:lnTo>
                  <a:lnTo>
                    <a:pt x="2307548" y="6473310"/>
                  </a:lnTo>
                  <a:lnTo>
                    <a:pt x="2276260" y="6516541"/>
                  </a:lnTo>
                  <a:lnTo>
                    <a:pt x="2244738" y="6559381"/>
                  </a:lnTo>
                  <a:lnTo>
                    <a:pt x="2212985" y="6601828"/>
                  </a:lnTo>
                  <a:lnTo>
                    <a:pt x="2180999" y="6643879"/>
                  </a:lnTo>
                  <a:lnTo>
                    <a:pt x="2148783" y="6685530"/>
                  </a:lnTo>
                  <a:lnTo>
                    <a:pt x="2116337" y="6726779"/>
                  </a:lnTo>
                  <a:lnTo>
                    <a:pt x="2083663" y="6767624"/>
                  </a:lnTo>
                  <a:lnTo>
                    <a:pt x="2050760" y="6808060"/>
                  </a:lnTo>
                  <a:lnTo>
                    <a:pt x="2017629" y="6848086"/>
                  </a:lnTo>
                  <a:lnTo>
                    <a:pt x="1984273" y="6887698"/>
                  </a:lnTo>
                  <a:lnTo>
                    <a:pt x="1950690" y="6926894"/>
                  </a:lnTo>
                  <a:lnTo>
                    <a:pt x="1916883" y="6965670"/>
                  </a:lnTo>
                  <a:lnTo>
                    <a:pt x="1882852" y="7004024"/>
                  </a:lnTo>
                  <a:lnTo>
                    <a:pt x="1848598" y="7041953"/>
                  </a:lnTo>
                  <a:lnTo>
                    <a:pt x="1814122" y="7079454"/>
                  </a:lnTo>
                  <a:lnTo>
                    <a:pt x="1779424" y="7116524"/>
                  </a:lnTo>
                  <a:lnTo>
                    <a:pt x="1744506" y="7153160"/>
                  </a:lnTo>
                  <a:lnTo>
                    <a:pt x="1709368" y="7189359"/>
                  </a:lnTo>
                  <a:lnTo>
                    <a:pt x="1674011" y="7225119"/>
                  </a:lnTo>
                  <a:lnTo>
                    <a:pt x="1638437" y="7260437"/>
                  </a:lnTo>
                  <a:lnTo>
                    <a:pt x="1602645" y="7295309"/>
                  </a:lnTo>
                  <a:lnTo>
                    <a:pt x="1566637" y="7329733"/>
                  </a:lnTo>
                  <a:lnTo>
                    <a:pt x="1530414" y="7363706"/>
                  </a:lnTo>
                  <a:lnTo>
                    <a:pt x="1493976" y="7397225"/>
                  </a:lnTo>
                  <a:lnTo>
                    <a:pt x="1457324" y="7430288"/>
                  </a:lnTo>
                  <a:lnTo>
                    <a:pt x="1420459" y="7462890"/>
                  </a:lnTo>
                  <a:lnTo>
                    <a:pt x="1383383" y="7495030"/>
                  </a:lnTo>
                  <a:lnTo>
                    <a:pt x="1346095" y="7526704"/>
                  </a:lnTo>
                  <a:lnTo>
                    <a:pt x="1308597" y="7557910"/>
                  </a:lnTo>
                  <a:lnTo>
                    <a:pt x="1270889" y="7588645"/>
                  </a:lnTo>
                  <a:lnTo>
                    <a:pt x="1232973" y="7618906"/>
                  </a:lnTo>
                  <a:lnTo>
                    <a:pt x="1194849" y="7648690"/>
                  </a:lnTo>
                  <a:lnTo>
                    <a:pt x="1156518" y="7677993"/>
                  </a:lnTo>
                  <a:lnTo>
                    <a:pt x="1117980" y="7706814"/>
                  </a:lnTo>
                  <a:lnTo>
                    <a:pt x="1079238" y="7735150"/>
                  </a:lnTo>
                  <a:lnTo>
                    <a:pt x="1040291" y="7762997"/>
                  </a:lnTo>
                  <a:lnTo>
                    <a:pt x="1001141" y="7790352"/>
                  </a:lnTo>
                  <a:lnTo>
                    <a:pt x="961788" y="7817213"/>
                  </a:lnTo>
                  <a:lnTo>
                    <a:pt x="922233" y="7843577"/>
                  </a:lnTo>
                  <a:lnTo>
                    <a:pt x="882477" y="7869441"/>
                  </a:lnTo>
                  <a:lnTo>
                    <a:pt x="842521" y="7894802"/>
                  </a:lnTo>
                  <a:lnTo>
                    <a:pt x="802366" y="7919657"/>
                  </a:lnTo>
                  <a:lnTo>
                    <a:pt x="762012" y="7944004"/>
                  </a:lnTo>
                  <a:lnTo>
                    <a:pt x="721461" y="7967838"/>
                  </a:lnTo>
                  <a:lnTo>
                    <a:pt x="680713" y="7991159"/>
                  </a:lnTo>
                  <a:lnTo>
                    <a:pt x="639768" y="8013962"/>
                  </a:lnTo>
                  <a:lnTo>
                    <a:pt x="598629" y="8036245"/>
                  </a:lnTo>
                  <a:lnTo>
                    <a:pt x="557296" y="8058004"/>
                  </a:lnTo>
                  <a:lnTo>
                    <a:pt x="515769" y="8079238"/>
                  </a:lnTo>
                  <a:lnTo>
                    <a:pt x="486883" y="8092586"/>
                  </a:lnTo>
                </a:path>
              </a:pathLst>
            </a:custGeom>
            <a:ln w="63500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9470" y="8788173"/>
              <a:ext cx="289560" cy="235585"/>
            </a:xfrm>
            <a:custGeom>
              <a:avLst/>
              <a:gdLst/>
              <a:ahLst/>
              <a:cxnLst/>
              <a:rect l="l" t="t" r="r" b="b"/>
              <a:pathLst>
                <a:path w="289559" h="235584">
                  <a:moveTo>
                    <a:pt x="180849" y="0"/>
                  </a:moveTo>
                  <a:lnTo>
                    <a:pt x="0" y="226266"/>
                  </a:lnTo>
                  <a:lnTo>
                    <a:pt x="289521" y="235186"/>
                  </a:lnTo>
                  <a:lnTo>
                    <a:pt x="180849" y="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783" y="2392626"/>
            <a:ext cx="4762500" cy="12446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9547" y="5319033"/>
            <a:ext cx="3492500" cy="23240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3300" y="520700"/>
            <a:ext cx="76708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Critique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l’analyse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données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aveugle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Arial"/>
              <a:cs typeface="Arial"/>
            </a:endParaRPr>
          </a:p>
          <a:p>
            <a:pPr marL="12700" marR="5080" indent="1181100">
              <a:lnSpc>
                <a:spcPct val="100699"/>
              </a:lnSpc>
            </a:pPr>
            <a:r>
              <a:rPr sz="2400" b="1" spc="-5" dirty="0">
                <a:latin typeface="Arial"/>
                <a:cs typeface="Arial"/>
              </a:rPr>
              <a:t>2 </a:t>
            </a:r>
            <a:r>
              <a:rPr sz="2400" b="1" spc="10" dirty="0">
                <a:latin typeface="Arial"/>
                <a:cs typeface="Arial"/>
              </a:rPr>
              <a:t>Nécessité </a:t>
            </a:r>
            <a:r>
              <a:rPr sz="2400" b="1" spc="20" dirty="0">
                <a:latin typeface="Arial"/>
                <a:cs typeface="Arial"/>
              </a:rPr>
              <a:t>de </a:t>
            </a:r>
            <a:r>
              <a:rPr sz="2400" b="1" spc="-20" dirty="0">
                <a:latin typeface="Arial"/>
                <a:cs typeface="Arial"/>
              </a:rPr>
              <a:t>l’analyse </a:t>
            </a:r>
            <a:r>
              <a:rPr sz="2400" b="1" spc="20" dirty="0">
                <a:latin typeface="Arial"/>
                <a:cs typeface="Arial"/>
              </a:rPr>
              <a:t>de </a:t>
            </a:r>
            <a:r>
              <a:rPr sz="2400" b="1" spc="-10" dirty="0">
                <a:latin typeface="Arial"/>
                <a:cs typeface="Arial"/>
              </a:rPr>
              <a:t>données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L’exemple</a:t>
            </a:r>
            <a:r>
              <a:rPr sz="2400" b="1" spc="-5" dirty="0">
                <a:latin typeface="Arial"/>
                <a:cs typeface="Arial"/>
              </a:rPr>
              <a:t> des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matrices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contact</a:t>
            </a:r>
            <a:r>
              <a:rPr sz="2400" b="1" dirty="0">
                <a:latin typeface="Arial"/>
                <a:cs typeface="Arial"/>
              </a:rPr>
              <a:t> en </a:t>
            </a:r>
            <a:r>
              <a:rPr sz="2400" b="1" spc="-5" dirty="0">
                <a:latin typeface="Arial"/>
                <a:cs typeface="Arial"/>
              </a:rPr>
              <a:t>épidémiologie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Arial"/>
              <a:cs typeface="Arial"/>
            </a:endParaRPr>
          </a:p>
          <a:p>
            <a:pPr marL="9652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3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L’analyse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données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raisonnée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6398" y="1240434"/>
            <a:ext cx="5996305" cy="3450590"/>
            <a:chOff x="3066398" y="1240434"/>
            <a:chExt cx="5996305" cy="3450590"/>
          </a:xfrm>
        </p:grpSpPr>
        <p:sp>
          <p:nvSpPr>
            <p:cNvPr id="3" name="object 3"/>
            <p:cNvSpPr/>
            <p:nvPr/>
          </p:nvSpPr>
          <p:spPr>
            <a:xfrm>
              <a:off x="3079098" y="2351972"/>
              <a:ext cx="5970905" cy="2326640"/>
            </a:xfrm>
            <a:custGeom>
              <a:avLst/>
              <a:gdLst/>
              <a:ahLst/>
              <a:cxnLst/>
              <a:rect l="l" t="t" r="r" b="b"/>
              <a:pathLst>
                <a:path w="5970905" h="2326640">
                  <a:moveTo>
                    <a:pt x="0" y="2326177"/>
                  </a:moveTo>
                  <a:lnTo>
                    <a:pt x="610526" y="2173050"/>
                  </a:lnTo>
                  <a:lnTo>
                    <a:pt x="1203305" y="2197141"/>
                  </a:lnTo>
                  <a:lnTo>
                    <a:pt x="1794781" y="2099494"/>
                  </a:lnTo>
                  <a:lnTo>
                    <a:pt x="2366215" y="1764694"/>
                  </a:lnTo>
                  <a:lnTo>
                    <a:pt x="2979718" y="1500324"/>
                  </a:lnTo>
                  <a:lnTo>
                    <a:pt x="3539114" y="1152838"/>
                  </a:lnTo>
                  <a:lnTo>
                    <a:pt x="4190583" y="1637341"/>
                  </a:lnTo>
                  <a:lnTo>
                    <a:pt x="4772204" y="1005447"/>
                  </a:lnTo>
                  <a:lnTo>
                    <a:pt x="5330673" y="654674"/>
                  </a:lnTo>
                  <a:lnTo>
                    <a:pt x="5970304" y="0"/>
                  </a:lnTo>
                </a:path>
              </a:pathLst>
            </a:custGeom>
            <a:ln w="25400">
              <a:solidFill>
                <a:srgbClr val="007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79429" y="1253134"/>
              <a:ext cx="5927725" cy="3175000"/>
            </a:xfrm>
            <a:custGeom>
              <a:avLst/>
              <a:gdLst/>
              <a:ahLst/>
              <a:cxnLst/>
              <a:rect l="l" t="t" r="r" b="b"/>
              <a:pathLst>
                <a:path w="5927725" h="3175000">
                  <a:moveTo>
                    <a:pt x="0" y="3174654"/>
                  </a:moveTo>
                  <a:lnTo>
                    <a:pt x="610063" y="2630009"/>
                  </a:lnTo>
                  <a:lnTo>
                    <a:pt x="1314375" y="2893086"/>
                  </a:lnTo>
                  <a:lnTo>
                    <a:pt x="1787979" y="2740037"/>
                  </a:lnTo>
                  <a:lnTo>
                    <a:pt x="2374560" y="2278207"/>
                  </a:lnTo>
                  <a:lnTo>
                    <a:pt x="3001689" y="1546200"/>
                  </a:lnTo>
                  <a:lnTo>
                    <a:pt x="3594620" y="1016971"/>
                  </a:lnTo>
                  <a:lnTo>
                    <a:pt x="4130930" y="1301023"/>
                  </a:lnTo>
                  <a:lnTo>
                    <a:pt x="4758654" y="745660"/>
                  </a:lnTo>
                  <a:lnTo>
                    <a:pt x="5198723" y="346576"/>
                  </a:lnTo>
                  <a:lnTo>
                    <a:pt x="5927451" y="0"/>
                  </a:lnTo>
                </a:path>
              </a:pathLst>
            </a:custGeom>
            <a:ln w="25400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199004" y="1472260"/>
            <a:ext cx="10064750" cy="4026535"/>
            <a:chOff x="1199004" y="1472260"/>
            <a:chExt cx="10064750" cy="4026535"/>
          </a:xfrm>
        </p:grpSpPr>
        <p:sp>
          <p:nvSpPr>
            <p:cNvPr id="6" name="object 6"/>
            <p:cNvSpPr/>
            <p:nvPr/>
          </p:nvSpPr>
          <p:spPr>
            <a:xfrm>
              <a:off x="1211704" y="4926660"/>
              <a:ext cx="9942830" cy="0"/>
            </a:xfrm>
            <a:custGeom>
              <a:avLst/>
              <a:gdLst/>
              <a:ahLst/>
              <a:cxnLst/>
              <a:rect l="l" t="t" r="r" b="b"/>
              <a:pathLst>
                <a:path w="9942830">
                  <a:moveTo>
                    <a:pt x="0" y="0"/>
                  </a:moveTo>
                  <a:lnTo>
                    <a:pt x="9930024" y="0"/>
                  </a:lnTo>
                  <a:lnTo>
                    <a:pt x="994272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41729" y="4865700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0" y="0"/>
                  </a:moveTo>
                  <a:lnTo>
                    <a:pt x="0" y="121920"/>
                  </a:lnTo>
                  <a:lnTo>
                    <a:pt x="121920" y="60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3687" y="1581480"/>
              <a:ext cx="0" cy="3904615"/>
            </a:xfrm>
            <a:custGeom>
              <a:avLst/>
              <a:gdLst/>
              <a:ahLst/>
              <a:cxnLst/>
              <a:rect l="l" t="t" r="r" b="b"/>
              <a:pathLst>
                <a:path h="3904615">
                  <a:moveTo>
                    <a:pt x="0" y="0"/>
                  </a:moveTo>
                  <a:lnTo>
                    <a:pt x="0" y="39041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32727" y="1472260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19" h="121919">
                  <a:moveTo>
                    <a:pt x="60959" y="0"/>
                  </a:moveTo>
                  <a:lnTo>
                    <a:pt x="0" y="121919"/>
                  </a:lnTo>
                  <a:lnTo>
                    <a:pt x="121919" y="12191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71487" y="1357960"/>
            <a:ext cx="3171825" cy="79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EE220C"/>
                </a:solidFill>
                <a:latin typeface="Arial"/>
                <a:cs typeface="Arial"/>
              </a:rPr>
              <a:t>Importations </a:t>
            </a:r>
            <a:r>
              <a:rPr sz="1300" b="1" spc="10" dirty="0">
                <a:solidFill>
                  <a:srgbClr val="EE220C"/>
                </a:solidFill>
                <a:latin typeface="Arial"/>
                <a:cs typeface="Arial"/>
              </a:rPr>
              <a:t>de</a:t>
            </a:r>
            <a:r>
              <a:rPr sz="1300" b="1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EE220C"/>
                </a:solidFill>
                <a:latin typeface="Arial"/>
                <a:cs typeface="Arial"/>
              </a:rPr>
              <a:t>vin</a:t>
            </a:r>
            <a:r>
              <a:rPr sz="1300" b="1" dirty="0">
                <a:solidFill>
                  <a:srgbClr val="EE220C"/>
                </a:solidFill>
                <a:latin typeface="Arial"/>
                <a:cs typeface="Arial"/>
              </a:rPr>
              <a:t> en</a:t>
            </a:r>
            <a:r>
              <a:rPr sz="1300" b="1" spc="5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E220C"/>
                </a:solidFill>
                <a:latin typeface="Arial"/>
                <a:cs typeface="Arial"/>
              </a:rPr>
              <a:t>Grande</a:t>
            </a:r>
            <a:r>
              <a:rPr sz="1300" b="1" dirty="0">
                <a:solidFill>
                  <a:srgbClr val="EE220C"/>
                </a:solidFill>
                <a:latin typeface="Arial"/>
                <a:cs typeface="Arial"/>
              </a:rPr>
              <a:t> Bretagne</a:t>
            </a:r>
            <a:endParaRPr sz="1300">
              <a:latin typeface="Arial"/>
              <a:cs typeface="Arial"/>
            </a:endParaRPr>
          </a:p>
          <a:p>
            <a:pPr marL="495300" marR="1114425" indent="-419100">
              <a:lnSpc>
                <a:spcPct val="102600"/>
              </a:lnSpc>
              <a:spcBef>
                <a:spcPts val="1300"/>
              </a:spcBef>
            </a:pPr>
            <a:r>
              <a:rPr sz="1300" b="1" spc="-15" dirty="0">
                <a:solidFill>
                  <a:srgbClr val="0076BA"/>
                </a:solidFill>
                <a:latin typeface="Arial"/>
                <a:cs typeface="Arial"/>
              </a:rPr>
              <a:t>Revenus</a:t>
            </a:r>
            <a:r>
              <a:rPr sz="1300" b="1" spc="-20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1300" b="1" spc="10" dirty="0">
                <a:solidFill>
                  <a:srgbClr val="0076BA"/>
                </a:solidFill>
                <a:latin typeface="Arial"/>
                <a:cs typeface="Arial"/>
              </a:rPr>
              <a:t>de</a:t>
            </a:r>
            <a:r>
              <a:rPr sz="1300" b="1" spc="-15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076BA"/>
                </a:solidFill>
                <a:latin typeface="Arial"/>
                <a:cs typeface="Arial"/>
              </a:rPr>
              <a:t>l’archevêque </a:t>
            </a:r>
            <a:r>
              <a:rPr sz="1300" b="1" spc="-345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1300" b="1" spc="20" dirty="0">
                <a:solidFill>
                  <a:srgbClr val="0076BA"/>
                </a:solidFill>
                <a:latin typeface="Arial"/>
                <a:cs typeface="Arial"/>
              </a:rPr>
              <a:t>De</a:t>
            </a:r>
            <a:r>
              <a:rPr sz="1300" b="1" spc="-10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76BA"/>
                </a:solidFill>
                <a:latin typeface="Arial"/>
                <a:cs typeface="Arial"/>
              </a:rPr>
              <a:t>Canterbury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24987" y="5142560"/>
            <a:ext cx="5238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Arial"/>
                <a:cs typeface="Arial"/>
              </a:rPr>
              <a:t>Année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09687" y="4952060"/>
            <a:ext cx="645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1960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1965</a:t>
            </a:r>
            <a:r>
              <a:rPr sz="1800" b="1" spc="2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1970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1975</a:t>
            </a:r>
            <a:r>
              <a:rPr sz="1800" b="1" spc="20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1980</a:t>
            </a:r>
            <a:r>
              <a:rPr sz="1800" b="1" spc="20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1985</a:t>
            </a:r>
            <a:r>
              <a:rPr sz="1800" b="1" spc="20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1990</a:t>
            </a:r>
            <a:r>
              <a:rPr sz="1800" b="1" spc="2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1995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2000</a:t>
            </a:r>
            <a:r>
              <a:rPr sz="1800" b="1" spc="20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2005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2010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2184" y="1146543"/>
            <a:ext cx="177778" cy="16883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990140" y="1387843"/>
            <a:ext cx="6071235" cy="3359150"/>
            <a:chOff x="2990140" y="1387843"/>
            <a:chExt cx="6071235" cy="335915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9179" y="4606765"/>
              <a:ext cx="139699" cy="1396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6190" y="4467065"/>
              <a:ext cx="139700" cy="1396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588" y="4467065"/>
              <a:ext cx="139699" cy="1396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8062" y="4365465"/>
              <a:ext cx="139699" cy="1396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3997" y="4035265"/>
              <a:ext cx="139700" cy="1396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9933" y="3781265"/>
              <a:ext cx="139699" cy="1396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6406" y="3409119"/>
              <a:ext cx="139699" cy="1397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277" y="3269309"/>
              <a:ext cx="139699" cy="1397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1804" y="3904309"/>
              <a:ext cx="139699" cy="1397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4750" y="2926409"/>
              <a:ext cx="139699" cy="1397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21223" y="2304109"/>
              <a:ext cx="139699" cy="1397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0140" y="4308633"/>
              <a:ext cx="177778" cy="16883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7150" y="3766698"/>
              <a:ext cx="177779" cy="1688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9549" y="4016743"/>
              <a:ext cx="177778" cy="16883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9022" y="3895566"/>
              <a:ext cx="177778" cy="16883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0893" y="2743897"/>
              <a:ext cx="177778" cy="16883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4957" y="3394552"/>
              <a:ext cx="177778" cy="16883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7511" y="2134297"/>
              <a:ext cx="177778" cy="16883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42764" y="2430630"/>
              <a:ext cx="177778" cy="1688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29237" y="1857743"/>
              <a:ext cx="177778" cy="16883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7971" y="1510609"/>
              <a:ext cx="177778" cy="1688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3327" y="1387843"/>
              <a:ext cx="177778" cy="16883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588" y="1912831"/>
              <a:ext cx="139699" cy="13969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733800" y="6477000"/>
            <a:ext cx="4745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Arial"/>
                <a:cs typeface="Arial"/>
              </a:rPr>
              <a:t>Cause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commune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35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P.I.B./habitant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7338" y="228985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4"/>
                </a:lnTo>
                <a:lnTo>
                  <a:pt x="40159" y="25406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7762" y="22015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79" y="40159"/>
                </a:lnTo>
                <a:lnTo>
                  <a:pt x="25405" y="40159"/>
                </a:lnTo>
                <a:lnTo>
                  <a:pt x="30513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1585" y="213244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3039" y="218101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6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5"/>
                </a:lnTo>
                <a:lnTo>
                  <a:pt x="14756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4704" y="283578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81" y="40159"/>
                </a:lnTo>
                <a:lnTo>
                  <a:pt x="25406" y="40159"/>
                </a:lnTo>
                <a:lnTo>
                  <a:pt x="30514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0259" y="279461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79" y="40159"/>
                </a:lnTo>
                <a:lnTo>
                  <a:pt x="25405" y="40159"/>
                </a:lnTo>
                <a:lnTo>
                  <a:pt x="30513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3078" y="24499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4905" y="475094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4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79" y="40159"/>
                </a:lnTo>
                <a:lnTo>
                  <a:pt x="25406" y="40159"/>
                </a:lnTo>
                <a:lnTo>
                  <a:pt x="30514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4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4137" y="226789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6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6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4735" y="214921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9479" y="415700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6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1371" y="246830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1558" y="469344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8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6"/>
                </a:lnTo>
                <a:lnTo>
                  <a:pt x="38045" y="9648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78020" y="264978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81" y="40159"/>
                </a:lnTo>
                <a:lnTo>
                  <a:pt x="25406" y="40159"/>
                </a:lnTo>
                <a:lnTo>
                  <a:pt x="30514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0577" y="467396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6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5309" y="229650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79" y="40159"/>
                </a:lnTo>
                <a:lnTo>
                  <a:pt x="25406" y="40159"/>
                </a:lnTo>
                <a:lnTo>
                  <a:pt x="30514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6898" y="412073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79" y="40159"/>
                </a:lnTo>
                <a:lnTo>
                  <a:pt x="25405" y="40159"/>
                </a:lnTo>
                <a:lnTo>
                  <a:pt x="30513" y="38044"/>
                </a:lnTo>
                <a:lnTo>
                  <a:pt x="38044" y="30513"/>
                </a:lnTo>
                <a:lnTo>
                  <a:pt x="40159" y="25405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25356" y="211436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4836" y="468256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8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4"/>
                </a:lnTo>
                <a:lnTo>
                  <a:pt x="40159" y="25406"/>
                </a:lnTo>
                <a:lnTo>
                  <a:pt x="40159" y="14756"/>
                </a:lnTo>
                <a:lnTo>
                  <a:pt x="38044" y="9648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34861" y="207551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4"/>
                </a:lnTo>
                <a:lnTo>
                  <a:pt x="40159" y="25406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8677" y="205543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8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4"/>
                </a:lnTo>
                <a:lnTo>
                  <a:pt x="40159" y="25406"/>
                </a:lnTo>
                <a:lnTo>
                  <a:pt x="40159" y="14756"/>
                </a:lnTo>
                <a:lnTo>
                  <a:pt x="38044" y="9648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74672" y="409571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6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6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55626" y="226408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79" y="40159"/>
                </a:lnTo>
                <a:lnTo>
                  <a:pt x="25405" y="40159"/>
                </a:lnTo>
                <a:lnTo>
                  <a:pt x="30514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2236" y="409403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81841" y="271071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4"/>
                </a:lnTo>
                <a:lnTo>
                  <a:pt x="40159" y="25406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66229" y="4132402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79" y="40159"/>
                </a:lnTo>
                <a:lnTo>
                  <a:pt x="25406" y="40159"/>
                </a:lnTo>
                <a:lnTo>
                  <a:pt x="30514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0257" y="227486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5"/>
                </a:lnTo>
                <a:lnTo>
                  <a:pt x="14754" y="40159"/>
                </a:lnTo>
                <a:lnTo>
                  <a:pt x="20079" y="40159"/>
                </a:lnTo>
                <a:lnTo>
                  <a:pt x="25405" y="40159"/>
                </a:lnTo>
                <a:lnTo>
                  <a:pt x="30514" y="38045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57109" y="474033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8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4"/>
                </a:lnTo>
                <a:lnTo>
                  <a:pt x="40159" y="25406"/>
                </a:lnTo>
                <a:lnTo>
                  <a:pt x="40159" y="14756"/>
                </a:lnTo>
                <a:lnTo>
                  <a:pt x="38044" y="9648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32216" y="26760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94616" y="478308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8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6"/>
                </a:lnTo>
                <a:lnTo>
                  <a:pt x="38045" y="9648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32335" y="213861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6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5"/>
                </a:lnTo>
                <a:lnTo>
                  <a:pt x="14756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75616" y="223078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87037" y="253533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9071" y="237382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4"/>
                </a:lnTo>
                <a:lnTo>
                  <a:pt x="40159" y="25406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75722" y="215894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79" y="40159"/>
                </a:lnTo>
                <a:lnTo>
                  <a:pt x="25405" y="40159"/>
                </a:lnTo>
                <a:lnTo>
                  <a:pt x="30513" y="38044"/>
                </a:lnTo>
                <a:lnTo>
                  <a:pt x="38044" y="30513"/>
                </a:lnTo>
                <a:lnTo>
                  <a:pt x="40159" y="25405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42850" y="476899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4"/>
                </a:lnTo>
                <a:lnTo>
                  <a:pt x="40159" y="25406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32078" y="262545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6" y="0"/>
                </a:lnTo>
                <a:lnTo>
                  <a:pt x="9646" y="2115"/>
                </a:lnTo>
                <a:lnTo>
                  <a:pt x="2115" y="9648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6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6"/>
                </a:lnTo>
                <a:lnTo>
                  <a:pt x="38045" y="9648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42114" y="2325932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13606" y="471217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6"/>
                </a:lnTo>
                <a:lnTo>
                  <a:pt x="38045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54502" y="243221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4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4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4"/>
                </a:lnTo>
                <a:lnTo>
                  <a:pt x="40159" y="25406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03706" y="203111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81" y="40159"/>
                </a:lnTo>
                <a:lnTo>
                  <a:pt x="25406" y="40159"/>
                </a:lnTo>
                <a:lnTo>
                  <a:pt x="30514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23281" y="471970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1626" y="4265333"/>
            <a:ext cx="794840" cy="344194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3192774" y="203597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97895" y="2312902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3"/>
                </a:lnTo>
                <a:lnTo>
                  <a:pt x="40159" y="25405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45430" y="2749162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8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6"/>
                </a:lnTo>
                <a:lnTo>
                  <a:pt x="38045" y="9648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3125" y="473728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55898" y="240868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6" y="0"/>
                </a:lnTo>
                <a:lnTo>
                  <a:pt x="9648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8" y="38045"/>
                </a:lnTo>
                <a:lnTo>
                  <a:pt x="14756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87902" y="2304998"/>
            <a:ext cx="89535" cy="74295"/>
          </a:xfrm>
          <a:custGeom>
            <a:avLst/>
            <a:gdLst/>
            <a:ahLst/>
            <a:cxnLst/>
            <a:rect l="l" t="t" r="r" b="b"/>
            <a:pathLst>
              <a:path w="89535" h="74294">
                <a:moveTo>
                  <a:pt x="40157" y="14757"/>
                </a:moveTo>
                <a:lnTo>
                  <a:pt x="38049" y="9652"/>
                </a:lnTo>
                <a:lnTo>
                  <a:pt x="30518" y="2120"/>
                </a:lnTo>
                <a:lnTo>
                  <a:pt x="25412" y="0"/>
                </a:lnTo>
                <a:lnTo>
                  <a:pt x="14757" y="0"/>
                </a:lnTo>
                <a:lnTo>
                  <a:pt x="9652" y="2120"/>
                </a:lnTo>
                <a:lnTo>
                  <a:pt x="2120" y="9652"/>
                </a:lnTo>
                <a:lnTo>
                  <a:pt x="0" y="14757"/>
                </a:lnTo>
                <a:lnTo>
                  <a:pt x="0" y="25412"/>
                </a:lnTo>
                <a:lnTo>
                  <a:pt x="2120" y="30518"/>
                </a:lnTo>
                <a:lnTo>
                  <a:pt x="9652" y="38049"/>
                </a:lnTo>
                <a:lnTo>
                  <a:pt x="14757" y="40157"/>
                </a:lnTo>
                <a:lnTo>
                  <a:pt x="20078" y="40157"/>
                </a:lnTo>
                <a:lnTo>
                  <a:pt x="25412" y="40157"/>
                </a:lnTo>
                <a:lnTo>
                  <a:pt x="30518" y="38049"/>
                </a:lnTo>
                <a:lnTo>
                  <a:pt x="38049" y="30518"/>
                </a:lnTo>
                <a:lnTo>
                  <a:pt x="40157" y="25412"/>
                </a:lnTo>
                <a:lnTo>
                  <a:pt x="40157" y="14757"/>
                </a:lnTo>
                <a:close/>
              </a:path>
              <a:path w="89535" h="74294">
                <a:moveTo>
                  <a:pt x="89484" y="48336"/>
                </a:moveTo>
                <a:lnTo>
                  <a:pt x="87376" y="43230"/>
                </a:lnTo>
                <a:lnTo>
                  <a:pt x="79844" y="35699"/>
                </a:lnTo>
                <a:lnTo>
                  <a:pt x="74739" y="33578"/>
                </a:lnTo>
                <a:lnTo>
                  <a:pt x="64084" y="33578"/>
                </a:lnTo>
                <a:lnTo>
                  <a:pt x="58978" y="35699"/>
                </a:lnTo>
                <a:lnTo>
                  <a:pt x="51447" y="43230"/>
                </a:lnTo>
                <a:lnTo>
                  <a:pt x="49326" y="48336"/>
                </a:lnTo>
                <a:lnTo>
                  <a:pt x="49326" y="58991"/>
                </a:lnTo>
                <a:lnTo>
                  <a:pt x="51447" y="64096"/>
                </a:lnTo>
                <a:lnTo>
                  <a:pt x="58978" y="71628"/>
                </a:lnTo>
                <a:lnTo>
                  <a:pt x="64084" y="73748"/>
                </a:lnTo>
                <a:lnTo>
                  <a:pt x="69405" y="73748"/>
                </a:lnTo>
                <a:lnTo>
                  <a:pt x="74739" y="73748"/>
                </a:lnTo>
                <a:lnTo>
                  <a:pt x="79844" y="71628"/>
                </a:lnTo>
                <a:lnTo>
                  <a:pt x="87376" y="64096"/>
                </a:lnTo>
                <a:lnTo>
                  <a:pt x="89484" y="58991"/>
                </a:lnTo>
                <a:lnTo>
                  <a:pt x="89484" y="48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04934" y="267212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3"/>
                </a:lnTo>
                <a:lnTo>
                  <a:pt x="40159" y="25405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04137" y="480310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3"/>
                </a:lnTo>
                <a:lnTo>
                  <a:pt x="40159" y="25405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45331" y="254387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81" y="40159"/>
                </a:lnTo>
                <a:lnTo>
                  <a:pt x="25406" y="40159"/>
                </a:lnTo>
                <a:lnTo>
                  <a:pt x="30514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23337" y="471029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79" y="40159"/>
                </a:lnTo>
                <a:lnTo>
                  <a:pt x="25405" y="40159"/>
                </a:lnTo>
                <a:lnTo>
                  <a:pt x="30513" y="38044"/>
                </a:lnTo>
                <a:lnTo>
                  <a:pt x="38044" y="30513"/>
                </a:lnTo>
                <a:lnTo>
                  <a:pt x="40159" y="25405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14133" y="245193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6" y="0"/>
                </a:lnTo>
                <a:lnTo>
                  <a:pt x="9648" y="2115"/>
                </a:lnTo>
                <a:lnTo>
                  <a:pt x="2115" y="9648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8" y="38045"/>
                </a:lnTo>
                <a:lnTo>
                  <a:pt x="14756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6"/>
                </a:lnTo>
                <a:lnTo>
                  <a:pt x="38045" y="9648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81798" y="466317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79" y="40159"/>
                </a:lnTo>
                <a:lnTo>
                  <a:pt x="25406" y="40159"/>
                </a:lnTo>
                <a:lnTo>
                  <a:pt x="30514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67402" y="231921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4" y="30514"/>
                </a:lnTo>
                <a:lnTo>
                  <a:pt x="40159" y="25406"/>
                </a:lnTo>
                <a:lnTo>
                  <a:pt x="40159" y="14754"/>
                </a:lnTo>
                <a:lnTo>
                  <a:pt x="38044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39134" y="2386342"/>
            <a:ext cx="70485" cy="41275"/>
          </a:xfrm>
          <a:custGeom>
            <a:avLst/>
            <a:gdLst/>
            <a:ahLst/>
            <a:cxnLst/>
            <a:rect l="l" t="t" r="r" b="b"/>
            <a:pathLst>
              <a:path w="70485" h="41275">
                <a:moveTo>
                  <a:pt x="70421" y="14757"/>
                </a:moveTo>
                <a:lnTo>
                  <a:pt x="68313" y="9652"/>
                </a:lnTo>
                <a:lnTo>
                  <a:pt x="60782" y="2120"/>
                </a:lnTo>
                <a:lnTo>
                  <a:pt x="55664" y="0"/>
                </a:lnTo>
                <a:lnTo>
                  <a:pt x="45021" y="0"/>
                </a:lnTo>
                <a:lnTo>
                  <a:pt x="39916" y="2120"/>
                </a:lnTo>
                <a:lnTo>
                  <a:pt x="34709" y="7327"/>
                </a:lnTo>
                <a:lnTo>
                  <a:pt x="30518" y="3124"/>
                </a:lnTo>
                <a:lnTo>
                  <a:pt x="25400" y="1016"/>
                </a:lnTo>
                <a:lnTo>
                  <a:pt x="14757" y="1016"/>
                </a:lnTo>
                <a:lnTo>
                  <a:pt x="9652" y="3124"/>
                </a:lnTo>
                <a:lnTo>
                  <a:pt x="2120" y="10655"/>
                </a:lnTo>
                <a:lnTo>
                  <a:pt x="0" y="15760"/>
                </a:lnTo>
                <a:lnTo>
                  <a:pt x="0" y="26416"/>
                </a:lnTo>
                <a:lnTo>
                  <a:pt x="2120" y="31521"/>
                </a:lnTo>
                <a:lnTo>
                  <a:pt x="9652" y="39052"/>
                </a:lnTo>
                <a:lnTo>
                  <a:pt x="14757" y="41173"/>
                </a:lnTo>
                <a:lnTo>
                  <a:pt x="20078" y="41173"/>
                </a:lnTo>
                <a:lnTo>
                  <a:pt x="25400" y="41173"/>
                </a:lnTo>
                <a:lnTo>
                  <a:pt x="30518" y="39052"/>
                </a:lnTo>
                <a:lnTo>
                  <a:pt x="35712" y="33858"/>
                </a:lnTo>
                <a:lnTo>
                  <a:pt x="39916" y="38049"/>
                </a:lnTo>
                <a:lnTo>
                  <a:pt x="45021" y="40157"/>
                </a:lnTo>
                <a:lnTo>
                  <a:pt x="50342" y="40157"/>
                </a:lnTo>
                <a:lnTo>
                  <a:pt x="55664" y="40157"/>
                </a:lnTo>
                <a:lnTo>
                  <a:pt x="60782" y="38049"/>
                </a:lnTo>
                <a:lnTo>
                  <a:pt x="68313" y="30518"/>
                </a:lnTo>
                <a:lnTo>
                  <a:pt x="70421" y="25412"/>
                </a:lnTo>
                <a:lnTo>
                  <a:pt x="70421" y="147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03215" y="210016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81" y="40159"/>
                </a:lnTo>
                <a:lnTo>
                  <a:pt x="25406" y="40159"/>
                </a:lnTo>
                <a:lnTo>
                  <a:pt x="30514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42538" y="2768231"/>
            <a:ext cx="100965" cy="74295"/>
          </a:xfrm>
          <a:custGeom>
            <a:avLst/>
            <a:gdLst/>
            <a:ahLst/>
            <a:cxnLst/>
            <a:rect l="l" t="t" r="r" b="b"/>
            <a:pathLst>
              <a:path w="100964" h="74294">
                <a:moveTo>
                  <a:pt x="40157" y="48602"/>
                </a:moveTo>
                <a:lnTo>
                  <a:pt x="38049" y="43497"/>
                </a:lnTo>
                <a:lnTo>
                  <a:pt x="30518" y="35966"/>
                </a:lnTo>
                <a:lnTo>
                  <a:pt x="25400" y="33858"/>
                </a:lnTo>
                <a:lnTo>
                  <a:pt x="14757" y="33858"/>
                </a:lnTo>
                <a:lnTo>
                  <a:pt x="9639" y="35966"/>
                </a:lnTo>
                <a:lnTo>
                  <a:pt x="2108" y="43497"/>
                </a:lnTo>
                <a:lnTo>
                  <a:pt x="0" y="48602"/>
                </a:lnTo>
                <a:lnTo>
                  <a:pt x="0" y="59258"/>
                </a:lnTo>
                <a:lnTo>
                  <a:pt x="2108" y="64363"/>
                </a:lnTo>
                <a:lnTo>
                  <a:pt x="9639" y="71894"/>
                </a:lnTo>
                <a:lnTo>
                  <a:pt x="14757" y="74015"/>
                </a:lnTo>
                <a:lnTo>
                  <a:pt x="20078" y="74015"/>
                </a:lnTo>
                <a:lnTo>
                  <a:pt x="25400" y="74015"/>
                </a:lnTo>
                <a:lnTo>
                  <a:pt x="30518" y="71894"/>
                </a:lnTo>
                <a:lnTo>
                  <a:pt x="38049" y="64363"/>
                </a:lnTo>
                <a:lnTo>
                  <a:pt x="40157" y="59258"/>
                </a:lnTo>
                <a:lnTo>
                  <a:pt x="40157" y="48602"/>
                </a:lnTo>
                <a:close/>
              </a:path>
              <a:path w="100964" h="74294">
                <a:moveTo>
                  <a:pt x="100876" y="14757"/>
                </a:moveTo>
                <a:lnTo>
                  <a:pt x="98767" y="9652"/>
                </a:lnTo>
                <a:lnTo>
                  <a:pt x="91236" y="2120"/>
                </a:lnTo>
                <a:lnTo>
                  <a:pt x="86118" y="0"/>
                </a:lnTo>
                <a:lnTo>
                  <a:pt x="75476" y="0"/>
                </a:lnTo>
                <a:lnTo>
                  <a:pt x="70370" y="2120"/>
                </a:lnTo>
                <a:lnTo>
                  <a:pt x="62839" y="9652"/>
                </a:lnTo>
                <a:lnTo>
                  <a:pt x="60718" y="14757"/>
                </a:lnTo>
                <a:lnTo>
                  <a:pt x="60718" y="25412"/>
                </a:lnTo>
                <a:lnTo>
                  <a:pt x="62839" y="30518"/>
                </a:lnTo>
                <a:lnTo>
                  <a:pt x="70370" y="38049"/>
                </a:lnTo>
                <a:lnTo>
                  <a:pt x="75476" y="40170"/>
                </a:lnTo>
                <a:lnTo>
                  <a:pt x="80797" y="40170"/>
                </a:lnTo>
                <a:lnTo>
                  <a:pt x="86118" y="40170"/>
                </a:lnTo>
                <a:lnTo>
                  <a:pt x="91236" y="38049"/>
                </a:lnTo>
                <a:lnTo>
                  <a:pt x="98767" y="30518"/>
                </a:lnTo>
                <a:lnTo>
                  <a:pt x="100876" y="25412"/>
                </a:lnTo>
                <a:lnTo>
                  <a:pt x="100876" y="147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65933" y="221489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6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52011" y="231106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3"/>
                </a:lnTo>
                <a:lnTo>
                  <a:pt x="9646" y="38044"/>
                </a:lnTo>
                <a:lnTo>
                  <a:pt x="14754" y="40159"/>
                </a:lnTo>
                <a:lnTo>
                  <a:pt x="20081" y="40159"/>
                </a:lnTo>
                <a:lnTo>
                  <a:pt x="25406" y="40159"/>
                </a:lnTo>
                <a:lnTo>
                  <a:pt x="30514" y="38044"/>
                </a:lnTo>
                <a:lnTo>
                  <a:pt x="38045" y="30513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87714" y="221630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17195" y="281392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5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5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79" y="40161"/>
                </a:lnTo>
                <a:lnTo>
                  <a:pt x="25405" y="40161"/>
                </a:lnTo>
                <a:lnTo>
                  <a:pt x="30513" y="38045"/>
                </a:lnTo>
                <a:lnTo>
                  <a:pt x="38045" y="30514"/>
                </a:lnTo>
                <a:lnTo>
                  <a:pt x="40161" y="25405"/>
                </a:lnTo>
                <a:lnTo>
                  <a:pt x="40161" y="14754"/>
                </a:lnTo>
                <a:lnTo>
                  <a:pt x="38045" y="9646"/>
                </a:lnTo>
                <a:lnTo>
                  <a:pt x="30513" y="2115"/>
                </a:lnTo>
                <a:lnTo>
                  <a:pt x="25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27265" y="271179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34903" y="223706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6" y="0"/>
                </a:lnTo>
                <a:lnTo>
                  <a:pt x="9648" y="2115"/>
                </a:lnTo>
                <a:lnTo>
                  <a:pt x="2115" y="9646"/>
                </a:lnTo>
                <a:lnTo>
                  <a:pt x="0" y="14754"/>
                </a:lnTo>
                <a:lnTo>
                  <a:pt x="0" y="25406"/>
                </a:lnTo>
                <a:lnTo>
                  <a:pt x="2115" y="30514"/>
                </a:lnTo>
                <a:lnTo>
                  <a:pt x="9648" y="38045"/>
                </a:lnTo>
                <a:lnTo>
                  <a:pt x="14756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4"/>
                </a:lnTo>
                <a:lnTo>
                  <a:pt x="38045" y="9646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15866" y="293873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5406" y="0"/>
                </a:moveTo>
                <a:lnTo>
                  <a:pt x="14754" y="0"/>
                </a:lnTo>
                <a:lnTo>
                  <a:pt x="9646" y="2115"/>
                </a:lnTo>
                <a:lnTo>
                  <a:pt x="2115" y="9648"/>
                </a:lnTo>
                <a:lnTo>
                  <a:pt x="0" y="14756"/>
                </a:lnTo>
                <a:lnTo>
                  <a:pt x="0" y="25406"/>
                </a:lnTo>
                <a:lnTo>
                  <a:pt x="2115" y="30514"/>
                </a:lnTo>
                <a:lnTo>
                  <a:pt x="9646" y="38045"/>
                </a:lnTo>
                <a:lnTo>
                  <a:pt x="14754" y="40161"/>
                </a:lnTo>
                <a:lnTo>
                  <a:pt x="20081" y="40161"/>
                </a:lnTo>
                <a:lnTo>
                  <a:pt x="25406" y="40161"/>
                </a:lnTo>
                <a:lnTo>
                  <a:pt x="30514" y="38045"/>
                </a:lnTo>
                <a:lnTo>
                  <a:pt x="38045" y="30514"/>
                </a:lnTo>
                <a:lnTo>
                  <a:pt x="40161" y="25406"/>
                </a:lnTo>
                <a:lnTo>
                  <a:pt x="40161" y="14756"/>
                </a:lnTo>
                <a:lnTo>
                  <a:pt x="38045" y="9648"/>
                </a:lnTo>
                <a:lnTo>
                  <a:pt x="30514" y="2115"/>
                </a:lnTo>
                <a:lnTo>
                  <a:pt x="25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771685" y="590326"/>
            <a:ext cx="4850130" cy="4755515"/>
            <a:chOff x="771685" y="590326"/>
            <a:chExt cx="4850130" cy="4755515"/>
          </a:xfrm>
        </p:grpSpPr>
        <p:sp>
          <p:nvSpPr>
            <p:cNvPr id="69" name="object 69"/>
            <p:cNvSpPr/>
            <p:nvPr/>
          </p:nvSpPr>
          <p:spPr>
            <a:xfrm>
              <a:off x="771685" y="5196505"/>
              <a:ext cx="4756785" cy="0"/>
            </a:xfrm>
            <a:custGeom>
              <a:avLst/>
              <a:gdLst/>
              <a:ahLst/>
              <a:cxnLst/>
              <a:rect l="l" t="t" r="r" b="b"/>
              <a:pathLst>
                <a:path w="4756785">
                  <a:moveTo>
                    <a:pt x="0" y="0"/>
                  </a:moveTo>
                  <a:lnTo>
                    <a:pt x="475660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1685" y="5196505"/>
              <a:ext cx="4850130" cy="0"/>
            </a:xfrm>
            <a:custGeom>
              <a:avLst/>
              <a:gdLst/>
              <a:ahLst/>
              <a:cxnLst/>
              <a:rect l="l" t="t" r="r" b="b"/>
              <a:pathLst>
                <a:path w="4850130">
                  <a:moveTo>
                    <a:pt x="0" y="0"/>
                  </a:moveTo>
                  <a:lnTo>
                    <a:pt x="4849876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15382" y="590326"/>
              <a:ext cx="0" cy="4745990"/>
            </a:xfrm>
            <a:custGeom>
              <a:avLst/>
              <a:gdLst/>
              <a:ahLst/>
              <a:cxnLst/>
              <a:rect l="l" t="t" r="r" b="b"/>
              <a:pathLst>
                <a:path h="4745990">
                  <a:moveTo>
                    <a:pt x="0" y="0"/>
                  </a:moveTo>
                  <a:lnTo>
                    <a:pt x="0" y="4745373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15382" y="5145705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7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15382" y="5145705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7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67534" y="5145705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7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67534" y="5145705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7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4911" y="5249511"/>
              <a:ext cx="64007" cy="9588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760880" y="5251170"/>
              <a:ext cx="96520" cy="94615"/>
            </a:xfrm>
            <a:custGeom>
              <a:avLst/>
              <a:gdLst/>
              <a:ahLst/>
              <a:cxnLst/>
              <a:rect l="l" t="t" r="r" b="b"/>
              <a:pathLst>
                <a:path w="96519" h="94614">
                  <a:moveTo>
                    <a:pt x="13081" y="76835"/>
                  </a:moveTo>
                  <a:lnTo>
                    <a:pt x="0" y="76835"/>
                  </a:lnTo>
                  <a:lnTo>
                    <a:pt x="0" y="84531"/>
                  </a:lnTo>
                  <a:lnTo>
                    <a:pt x="13081" y="84531"/>
                  </a:lnTo>
                  <a:lnTo>
                    <a:pt x="13081" y="76835"/>
                  </a:lnTo>
                  <a:close/>
                </a:path>
                <a:path w="96519" h="94614">
                  <a:moveTo>
                    <a:pt x="96520" y="53213"/>
                  </a:moveTo>
                  <a:lnTo>
                    <a:pt x="62865" y="31369"/>
                  </a:lnTo>
                  <a:lnTo>
                    <a:pt x="61087" y="31369"/>
                  </a:lnTo>
                  <a:lnTo>
                    <a:pt x="55626" y="32131"/>
                  </a:lnTo>
                  <a:lnTo>
                    <a:pt x="51943" y="33274"/>
                  </a:lnTo>
                  <a:lnTo>
                    <a:pt x="51943" y="10541"/>
                  </a:lnTo>
                  <a:lnTo>
                    <a:pt x="89662" y="10541"/>
                  </a:lnTo>
                  <a:lnTo>
                    <a:pt x="89662" y="0"/>
                  </a:lnTo>
                  <a:lnTo>
                    <a:pt x="40513" y="0"/>
                  </a:lnTo>
                  <a:lnTo>
                    <a:pt x="40513" y="46482"/>
                  </a:lnTo>
                  <a:lnTo>
                    <a:pt x="43942" y="44958"/>
                  </a:lnTo>
                  <a:lnTo>
                    <a:pt x="47371" y="43815"/>
                  </a:lnTo>
                  <a:lnTo>
                    <a:pt x="53975" y="42291"/>
                  </a:lnTo>
                  <a:lnTo>
                    <a:pt x="57404" y="41910"/>
                  </a:lnTo>
                  <a:lnTo>
                    <a:pt x="67818" y="41910"/>
                  </a:lnTo>
                  <a:lnTo>
                    <a:pt x="73533" y="43815"/>
                  </a:lnTo>
                  <a:lnTo>
                    <a:pt x="81788" y="51435"/>
                  </a:lnTo>
                  <a:lnTo>
                    <a:pt x="83947" y="56515"/>
                  </a:lnTo>
                  <a:lnTo>
                    <a:pt x="83947" y="69342"/>
                  </a:lnTo>
                  <a:lnTo>
                    <a:pt x="81788" y="74422"/>
                  </a:lnTo>
                  <a:lnTo>
                    <a:pt x="73533" y="82042"/>
                  </a:lnTo>
                  <a:lnTo>
                    <a:pt x="67818" y="83820"/>
                  </a:lnTo>
                  <a:lnTo>
                    <a:pt x="56261" y="83820"/>
                  </a:lnTo>
                  <a:lnTo>
                    <a:pt x="52070" y="83439"/>
                  </a:lnTo>
                  <a:lnTo>
                    <a:pt x="44069" y="81407"/>
                  </a:lnTo>
                  <a:lnTo>
                    <a:pt x="40259" y="79883"/>
                  </a:lnTo>
                  <a:lnTo>
                    <a:pt x="36576" y="77851"/>
                  </a:lnTo>
                  <a:lnTo>
                    <a:pt x="36576" y="90424"/>
                  </a:lnTo>
                  <a:lnTo>
                    <a:pt x="40894" y="91821"/>
                  </a:lnTo>
                  <a:lnTo>
                    <a:pt x="44958" y="92710"/>
                  </a:lnTo>
                  <a:lnTo>
                    <a:pt x="49022" y="93345"/>
                  </a:lnTo>
                  <a:lnTo>
                    <a:pt x="57023" y="94234"/>
                  </a:lnTo>
                  <a:lnTo>
                    <a:pt x="60960" y="94234"/>
                  </a:lnTo>
                  <a:lnTo>
                    <a:pt x="96520" y="72898"/>
                  </a:lnTo>
                  <a:lnTo>
                    <a:pt x="96520" y="53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19686" y="5145705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7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493264" y="5251170"/>
              <a:ext cx="55244" cy="92710"/>
            </a:xfrm>
            <a:custGeom>
              <a:avLst/>
              <a:gdLst/>
              <a:ahLst/>
              <a:cxnLst/>
              <a:rect l="l" t="t" r="r" b="b"/>
              <a:pathLst>
                <a:path w="55244" h="92710">
                  <a:moveTo>
                    <a:pt x="55118" y="82042"/>
                  </a:moveTo>
                  <a:lnTo>
                    <a:pt x="34671" y="82042"/>
                  </a:lnTo>
                  <a:lnTo>
                    <a:pt x="34671" y="0"/>
                  </a:lnTo>
                  <a:lnTo>
                    <a:pt x="22098" y="0"/>
                  </a:lnTo>
                  <a:lnTo>
                    <a:pt x="0" y="4445"/>
                  </a:lnTo>
                  <a:lnTo>
                    <a:pt x="0" y="15875"/>
                  </a:lnTo>
                  <a:lnTo>
                    <a:pt x="22225" y="11430"/>
                  </a:lnTo>
                  <a:lnTo>
                    <a:pt x="22225" y="82042"/>
                  </a:lnTo>
                  <a:lnTo>
                    <a:pt x="1778" y="82042"/>
                  </a:lnTo>
                  <a:lnTo>
                    <a:pt x="1778" y="92583"/>
                  </a:lnTo>
                  <a:lnTo>
                    <a:pt x="55118" y="92583"/>
                  </a:lnTo>
                  <a:lnTo>
                    <a:pt x="55118" y="820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271837" y="5145705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7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184791" y="5251170"/>
              <a:ext cx="177165" cy="94615"/>
            </a:xfrm>
            <a:custGeom>
              <a:avLst/>
              <a:gdLst/>
              <a:ahLst/>
              <a:cxnLst/>
              <a:rect l="l" t="t" r="r" b="b"/>
              <a:pathLst>
                <a:path w="177164" h="94614">
                  <a:moveTo>
                    <a:pt x="55118" y="82042"/>
                  </a:moveTo>
                  <a:lnTo>
                    <a:pt x="34671" y="82042"/>
                  </a:lnTo>
                  <a:lnTo>
                    <a:pt x="34671" y="0"/>
                  </a:lnTo>
                  <a:lnTo>
                    <a:pt x="22098" y="0"/>
                  </a:lnTo>
                  <a:lnTo>
                    <a:pt x="0" y="4445"/>
                  </a:lnTo>
                  <a:lnTo>
                    <a:pt x="0" y="15875"/>
                  </a:lnTo>
                  <a:lnTo>
                    <a:pt x="22225" y="11430"/>
                  </a:lnTo>
                  <a:lnTo>
                    <a:pt x="22225" y="82042"/>
                  </a:lnTo>
                  <a:lnTo>
                    <a:pt x="1778" y="82042"/>
                  </a:lnTo>
                  <a:lnTo>
                    <a:pt x="1778" y="92583"/>
                  </a:lnTo>
                  <a:lnTo>
                    <a:pt x="55118" y="92583"/>
                  </a:lnTo>
                  <a:lnTo>
                    <a:pt x="55118" y="82042"/>
                  </a:lnTo>
                  <a:close/>
                </a:path>
                <a:path w="177164" h="94614">
                  <a:moveTo>
                    <a:pt x="93472" y="76835"/>
                  </a:moveTo>
                  <a:lnTo>
                    <a:pt x="80391" y="76835"/>
                  </a:lnTo>
                  <a:lnTo>
                    <a:pt x="80391" y="84531"/>
                  </a:lnTo>
                  <a:lnTo>
                    <a:pt x="93472" y="84531"/>
                  </a:lnTo>
                  <a:lnTo>
                    <a:pt x="93472" y="76835"/>
                  </a:lnTo>
                  <a:close/>
                </a:path>
                <a:path w="177164" h="94614">
                  <a:moveTo>
                    <a:pt x="176911" y="53213"/>
                  </a:moveTo>
                  <a:lnTo>
                    <a:pt x="143256" y="31369"/>
                  </a:lnTo>
                  <a:lnTo>
                    <a:pt x="141478" y="31369"/>
                  </a:lnTo>
                  <a:lnTo>
                    <a:pt x="136017" y="32131"/>
                  </a:lnTo>
                  <a:lnTo>
                    <a:pt x="132334" y="33274"/>
                  </a:lnTo>
                  <a:lnTo>
                    <a:pt x="132334" y="10541"/>
                  </a:lnTo>
                  <a:lnTo>
                    <a:pt x="170053" y="10541"/>
                  </a:lnTo>
                  <a:lnTo>
                    <a:pt x="170053" y="0"/>
                  </a:lnTo>
                  <a:lnTo>
                    <a:pt x="120904" y="0"/>
                  </a:lnTo>
                  <a:lnTo>
                    <a:pt x="120904" y="46482"/>
                  </a:lnTo>
                  <a:lnTo>
                    <a:pt x="124333" y="44958"/>
                  </a:lnTo>
                  <a:lnTo>
                    <a:pt x="127762" y="43815"/>
                  </a:lnTo>
                  <a:lnTo>
                    <a:pt x="134366" y="42291"/>
                  </a:lnTo>
                  <a:lnTo>
                    <a:pt x="137795" y="41910"/>
                  </a:lnTo>
                  <a:lnTo>
                    <a:pt x="148209" y="41910"/>
                  </a:lnTo>
                  <a:lnTo>
                    <a:pt x="153924" y="43815"/>
                  </a:lnTo>
                  <a:lnTo>
                    <a:pt x="162179" y="51435"/>
                  </a:lnTo>
                  <a:lnTo>
                    <a:pt x="164338" y="56515"/>
                  </a:lnTo>
                  <a:lnTo>
                    <a:pt x="164338" y="69342"/>
                  </a:lnTo>
                  <a:lnTo>
                    <a:pt x="162179" y="74422"/>
                  </a:lnTo>
                  <a:lnTo>
                    <a:pt x="153924" y="82042"/>
                  </a:lnTo>
                  <a:lnTo>
                    <a:pt x="148209" y="83820"/>
                  </a:lnTo>
                  <a:lnTo>
                    <a:pt x="136652" y="83820"/>
                  </a:lnTo>
                  <a:lnTo>
                    <a:pt x="132461" y="83439"/>
                  </a:lnTo>
                  <a:lnTo>
                    <a:pt x="124460" y="81407"/>
                  </a:lnTo>
                  <a:lnTo>
                    <a:pt x="120650" y="79883"/>
                  </a:lnTo>
                  <a:lnTo>
                    <a:pt x="116967" y="77851"/>
                  </a:lnTo>
                  <a:lnTo>
                    <a:pt x="116967" y="90424"/>
                  </a:lnTo>
                  <a:lnTo>
                    <a:pt x="121285" y="91821"/>
                  </a:lnTo>
                  <a:lnTo>
                    <a:pt x="125349" y="92710"/>
                  </a:lnTo>
                  <a:lnTo>
                    <a:pt x="129413" y="93345"/>
                  </a:lnTo>
                  <a:lnTo>
                    <a:pt x="137414" y="94234"/>
                  </a:lnTo>
                  <a:lnTo>
                    <a:pt x="141351" y="94234"/>
                  </a:lnTo>
                  <a:lnTo>
                    <a:pt x="176911" y="72898"/>
                  </a:lnTo>
                  <a:lnTo>
                    <a:pt x="176911" y="53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23990" y="5145705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7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92880" y="5249519"/>
              <a:ext cx="59055" cy="94615"/>
            </a:xfrm>
            <a:custGeom>
              <a:avLst/>
              <a:gdLst/>
              <a:ahLst/>
              <a:cxnLst/>
              <a:rect l="l" t="t" r="r" b="b"/>
              <a:pathLst>
                <a:path w="59054" h="94614">
                  <a:moveTo>
                    <a:pt x="58801" y="83693"/>
                  </a:moveTo>
                  <a:lnTo>
                    <a:pt x="15113" y="83693"/>
                  </a:lnTo>
                  <a:lnTo>
                    <a:pt x="47371" y="50546"/>
                  </a:lnTo>
                  <a:lnTo>
                    <a:pt x="52197" y="44704"/>
                  </a:lnTo>
                  <a:lnTo>
                    <a:pt x="54737" y="40640"/>
                  </a:lnTo>
                  <a:lnTo>
                    <a:pt x="57531" y="33909"/>
                  </a:lnTo>
                  <a:lnTo>
                    <a:pt x="58293" y="30226"/>
                  </a:lnTo>
                  <a:lnTo>
                    <a:pt x="58293" y="18415"/>
                  </a:lnTo>
                  <a:lnTo>
                    <a:pt x="55372" y="12065"/>
                  </a:lnTo>
                  <a:lnTo>
                    <a:pt x="43942" y="2413"/>
                  </a:lnTo>
                  <a:lnTo>
                    <a:pt x="36322" y="0"/>
                  </a:lnTo>
                  <a:lnTo>
                    <a:pt x="23114" y="0"/>
                  </a:lnTo>
                  <a:lnTo>
                    <a:pt x="19050" y="508"/>
                  </a:lnTo>
                  <a:lnTo>
                    <a:pt x="10414" y="2540"/>
                  </a:lnTo>
                  <a:lnTo>
                    <a:pt x="5715" y="4064"/>
                  </a:lnTo>
                  <a:lnTo>
                    <a:pt x="635" y="6096"/>
                  </a:lnTo>
                  <a:lnTo>
                    <a:pt x="635" y="18796"/>
                  </a:lnTo>
                  <a:lnTo>
                    <a:pt x="5588" y="16002"/>
                  </a:lnTo>
                  <a:lnTo>
                    <a:pt x="10287" y="13970"/>
                  </a:lnTo>
                  <a:lnTo>
                    <a:pt x="18923" y="11303"/>
                  </a:lnTo>
                  <a:lnTo>
                    <a:pt x="23114" y="10541"/>
                  </a:lnTo>
                  <a:lnTo>
                    <a:pt x="32639" y="10541"/>
                  </a:lnTo>
                  <a:lnTo>
                    <a:pt x="37084" y="12192"/>
                  </a:lnTo>
                  <a:lnTo>
                    <a:pt x="43942" y="18288"/>
                  </a:lnTo>
                  <a:lnTo>
                    <a:pt x="45720" y="22352"/>
                  </a:lnTo>
                  <a:lnTo>
                    <a:pt x="45720" y="30226"/>
                  </a:lnTo>
                  <a:lnTo>
                    <a:pt x="0" y="83693"/>
                  </a:lnTo>
                  <a:lnTo>
                    <a:pt x="0" y="94234"/>
                  </a:lnTo>
                  <a:lnTo>
                    <a:pt x="58801" y="94234"/>
                  </a:lnTo>
                  <a:lnTo>
                    <a:pt x="58801" y="83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76142" y="5145705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7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84408" y="5249519"/>
              <a:ext cx="181610" cy="95885"/>
            </a:xfrm>
            <a:custGeom>
              <a:avLst/>
              <a:gdLst/>
              <a:ahLst/>
              <a:cxnLst/>
              <a:rect l="l" t="t" r="r" b="b"/>
              <a:pathLst>
                <a:path w="181610" h="95885">
                  <a:moveTo>
                    <a:pt x="58801" y="83693"/>
                  </a:moveTo>
                  <a:lnTo>
                    <a:pt x="15113" y="83693"/>
                  </a:lnTo>
                  <a:lnTo>
                    <a:pt x="47371" y="50546"/>
                  </a:lnTo>
                  <a:lnTo>
                    <a:pt x="52197" y="44704"/>
                  </a:lnTo>
                  <a:lnTo>
                    <a:pt x="54737" y="40640"/>
                  </a:lnTo>
                  <a:lnTo>
                    <a:pt x="57531" y="33909"/>
                  </a:lnTo>
                  <a:lnTo>
                    <a:pt x="58293" y="30226"/>
                  </a:lnTo>
                  <a:lnTo>
                    <a:pt x="58293" y="18415"/>
                  </a:lnTo>
                  <a:lnTo>
                    <a:pt x="55372" y="12065"/>
                  </a:lnTo>
                  <a:lnTo>
                    <a:pt x="43942" y="2413"/>
                  </a:lnTo>
                  <a:lnTo>
                    <a:pt x="36322" y="0"/>
                  </a:lnTo>
                  <a:lnTo>
                    <a:pt x="23114" y="0"/>
                  </a:lnTo>
                  <a:lnTo>
                    <a:pt x="19050" y="508"/>
                  </a:lnTo>
                  <a:lnTo>
                    <a:pt x="10414" y="2540"/>
                  </a:lnTo>
                  <a:lnTo>
                    <a:pt x="5715" y="4064"/>
                  </a:lnTo>
                  <a:lnTo>
                    <a:pt x="635" y="6096"/>
                  </a:lnTo>
                  <a:lnTo>
                    <a:pt x="635" y="18796"/>
                  </a:lnTo>
                  <a:lnTo>
                    <a:pt x="5588" y="16002"/>
                  </a:lnTo>
                  <a:lnTo>
                    <a:pt x="10287" y="13970"/>
                  </a:lnTo>
                  <a:lnTo>
                    <a:pt x="18923" y="11303"/>
                  </a:lnTo>
                  <a:lnTo>
                    <a:pt x="23114" y="10541"/>
                  </a:lnTo>
                  <a:lnTo>
                    <a:pt x="32639" y="10541"/>
                  </a:lnTo>
                  <a:lnTo>
                    <a:pt x="37084" y="12192"/>
                  </a:lnTo>
                  <a:lnTo>
                    <a:pt x="43942" y="18288"/>
                  </a:lnTo>
                  <a:lnTo>
                    <a:pt x="45720" y="22352"/>
                  </a:lnTo>
                  <a:lnTo>
                    <a:pt x="45720" y="30226"/>
                  </a:lnTo>
                  <a:lnTo>
                    <a:pt x="0" y="83693"/>
                  </a:lnTo>
                  <a:lnTo>
                    <a:pt x="0" y="94234"/>
                  </a:lnTo>
                  <a:lnTo>
                    <a:pt x="58801" y="94234"/>
                  </a:lnTo>
                  <a:lnTo>
                    <a:pt x="58801" y="83693"/>
                  </a:lnTo>
                  <a:close/>
                </a:path>
                <a:path w="181610" h="95885">
                  <a:moveTo>
                    <a:pt x="98171" y="78486"/>
                  </a:moveTo>
                  <a:lnTo>
                    <a:pt x="85090" y="78486"/>
                  </a:lnTo>
                  <a:lnTo>
                    <a:pt x="85090" y="86182"/>
                  </a:lnTo>
                  <a:lnTo>
                    <a:pt x="98171" y="86182"/>
                  </a:lnTo>
                  <a:lnTo>
                    <a:pt x="98171" y="78486"/>
                  </a:lnTo>
                  <a:close/>
                </a:path>
                <a:path w="181610" h="95885">
                  <a:moveTo>
                    <a:pt x="181610" y="54864"/>
                  </a:moveTo>
                  <a:lnTo>
                    <a:pt x="147955" y="33020"/>
                  </a:lnTo>
                  <a:lnTo>
                    <a:pt x="146177" y="33020"/>
                  </a:lnTo>
                  <a:lnTo>
                    <a:pt x="140716" y="33782"/>
                  </a:lnTo>
                  <a:lnTo>
                    <a:pt x="137033" y="34925"/>
                  </a:lnTo>
                  <a:lnTo>
                    <a:pt x="137033" y="12192"/>
                  </a:lnTo>
                  <a:lnTo>
                    <a:pt x="174752" y="12192"/>
                  </a:lnTo>
                  <a:lnTo>
                    <a:pt x="174752" y="1651"/>
                  </a:lnTo>
                  <a:lnTo>
                    <a:pt x="125603" y="1651"/>
                  </a:lnTo>
                  <a:lnTo>
                    <a:pt x="125603" y="48133"/>
                  </a:lnTo>
                  <a:lnTo>
                    <a:pt x="129032" y="46609"/>
                  </a:lnTo>
                  <a:lnTo>
                    <a:pt x="132461" y="45466"/>
                  </a:lnTo>
                  <a:lnTo>
                    <a:pt x="139065" y="43942"/>
                  </a:lnTo>
                  <a:lnTo>
                    <a:pt x="142494" y="43561"/>
                  </a:lnTo>
                  <a:lnTo>
                    <a:pt x="152908" y="43561"/>
                  </a:lnTo>
                  <a:lnTo>
                    <a:pt x="158623" y="45466"/>
                  </a:lnTo>
                  <a:lnTo>
                    <a:pt x="166878" y="53086"/>
                  </a:lnTo>
                  <a:lnTo>
                    <a:pt x="169037" y="58166"/>
                  </a:lnTo>
                  <a:lnTo>
                    <a:pt x="169037" y="70993"/>
                  </a:lnTo>
                  <a:lnTo>
                    <a:pt x="166878" y="76073"/>
                  </a:lnTo>
                  <a:lnTo>
                    <a:pt x="158623" y="83693"/>
                  </a:lnTo>
                  <a:lnTo>
                    <a:pt x="152908" y="85471"/>
                  </a:lnTo>
                  <a:lnTo>
                    <a:pt x="141351" y="85471"/>
                  </a:lnTo>
                  <a:lnTo>
                    <a:pt x="137160" y="85090"/>
                  </a:lnTo>
                  <a:lnTo>
                    <a:pt x="129159" y="83058"/>
                  </a:lnTo>
                  <a:lnTo>
                    <a:pt x="125349" y="81534"/>
                  </a:lnTo>
                  <a:lnTo>
                    <a:pt x="121666" y="79502"/>
                  </a:lnTo>
                  <a:lnTo>
                    <a:pt x="121666" y="92075"/>
                  </a:lnTo>
                  <a:lnTo>
                    <a:pt x="125984" y="93472"/>
                  </a:lnTo>
                  <a:lnTo>
                    <a:pt x="130048" y="94361"/>
                  </a:lnTo>
                  <a:lnTo>
                    <a:pt x="134112" y="94996"/>
                  </a:lnTo>
                  <a:lnTo>
                    <a:pt x="142113" y="95885"/>
                  </a:lnTo>
                  <a:lnTo>
                    <a:pt x="146050" y="95885"/>
                  </a:lnTo>
                  <a:lnTo>
                    <a:pt x="181610" y="74549"/>
                  </a:lnTo>
                  <a:lnTo>
                    <a:pt x="181610" y="54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28293" y="5145705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7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97563" y="5249519"/>
              <a:ext cx="60960" cy="95885"/>
            </a:xfrm>
            <a:custGeom>
              <a:avLst/>
              <a:gdLst/>
              <a:ahLst/>
              <a:cxnLst/>
              <a:rect l="l" t="t" r="r" b="b"/>
              <a:pathLst>
                <a:path w="60960" h="95885">
                  <a:moveTo>
                    <a:pt x="60960" y="61468"/>
                  </a:moveTo>
                  <a:lnTo>
                    <a:pt x="59182" y="56388"/>
                  </a:lnTo>
                  <a:lnTo>
                    <a:pt x="52578" y="48260"/>
                  </a:lnTo>
                  <a:lnTo>
                    <a:pt x="47879" y="45593"/>
                  </a:lnTo>
                  <a:lnTo>
                    <a:pt x="41910" y="44323"/>
                  </a:lnTo>
                  <a:lnTo>
                    <a:pt x="47244" y="43053"/>
                  </a:lnTo>
                  <a:lnTo>
                    <a:pt x="51435" y="40513"/>
                  </a:lnTo>
                  <a:lnTo>
                    <a:pt x="57277" y="33401"/>
                  </a:lnTo>
                  <a:lnTo>
                    <a:pt x="58801" y="29083"/>
                  </a:lnTo>
                  <a:lnTo>
                    <a:pt x="58801" y="16637"/>
                  </a:lnTo>
                  <a:lnTo>
                    <a:pt x="56007" y="10795"/>
                  </a:lnTo>
                  <a:lnTo>
                    <a:pt x="44831" y="2159"/>
                  </a:lnTo>
                  <a:lnTo>
                    <a:pt x="37338" y="0"/>
                  </a:lnTo>
                  <a:lnTo>
                    <a:pt x="24130" y="0"/>
                  </a:lnTo>
                  <a:lnTo>
                    <a:pt x="20193" y="381"/>
                  </a:lnTo>
                  <a:lnTo>
                    <a:pt x="11938" y="1651"/>
                  </a:lnTo>
                  <a:lnTo>
                    <a:pt x="2794" y="3937"/>
                  </a:lnTo>
                  <a:lnTo>
                    <a:pt x="2794" y="15113"/>
                  </a:lnTo>
                  <a:lnTo>
                    <a:pt x="7493" y="13589"/>
                  </a:lnTo>
                  <a:lnTo>
                    <a:pt x="11811" y="12446"/>
                  </a:lnTo>
                  <a:lnTo>
                    <a:pt x="19685" y="10922"/>
                  </a:lnTo>
                  <a:lnTo>
                    <a:pt x="23368" y="10541"/>
                  </a:lnTo>
                  <a:lnTo>
                    <a:pt x="33020" y="10541"/>
                  </a:lnTo>
                  <a:lnTo>
                    <a:pt x="37846" y="11811"/>
                  </a:lnTo>
                  <a:lnTo>
                    <a:pt x="44577" y="16891"/>
                  </a:lnTo>
                  <a:lnTo>
                    <a:pt x="46355" y="20574"/>
                  </a:lnTo>
                  <a:lnTo>
                    <a:pt x="46355" y="29972"/>
                  </a:lnTo>
                  <a:lnTo>
                    <a:pt x="44704" y="33528"/>
                  </a:lnTo>
                  <a:lnTo>
                    <a:pt x="38100" y="38481"/>
                  </a:lnTo>
                  <a:lnTo>
                    <a:pt x="33401" y="39624"/>
                  </a:lnTo>
                  <a:lnTo>
                    <a:pt x="16002" y="39624"/>
                  </a:lnTo>
                  <a:lnTo>
                    <a:pt x="16002" y="49911"/>
                  </a:lnTo>
                  <a:lnTo>
                    <a:pt x="33655" y="49911"/>
                  </a:lnTo>
                  <a:lnTo>
                    <a:pt x="38989" y="51562"/>
                  </a:lnTo>
                  <a:lnTo>
                    <a:pt x="46609" y="57658"/>
                  </a:lnTo>
                  <a:lnTo>
                    <a:pt x="48514" y="61976"/>
                  </a:lnTo>
                  <a:lnTo>
                    <a:pt x="48514" y="73279"/>
                  </a:lnTo>
                  <a:lnTo>
                    <a:pt x="46355" y="77851"/>
                  </a:lnTo>
                  <a:lnTo>
                    <a:pt x="38227" y="83947"/>
                  </a:lnTo>
                  <a:lnTo>
                    <a:pt x="32258" y="85471"/>
                  </a:lnTo>
                  <a:lnTo>
                    <a:pt x="19812" y="85471"/>
                  </a:lnTo>
                  <a:lnTo>
                    <a:pt x="15494" y="84963"/>
                  </a:lnTo>
                  <a:lnTo>
                    <a:pt x="7239" y="82931"/>
                  </a:lnTo>
                  <a:lnTo>
                    <a:pt x="3429" y="81407"/>
                  </a:lnTo>
                  <a:lnTo>
                    <a:pt x="0" y="79375"/>
                  </a:lnTo>
                  <a:lnTo>
                    <a:pt x="0" y="91440"/>
                  </a:lnTo>
                  <a:lnTo>
                    <a:pt x="4318" y="92964"/>
                  </a:lnTo>
                  <a:lnTo>
                    <a:pt x="8636" y="94107"/>
                  </a:lnTo>
                  <a:lnTo>
                    <a:pt x="16764" y="95504"/>
                  </a:lnTo>
                  <a:lnTo>
                    <a:pt x="20828" y="95885"/>
                  </a:lnTo>
                  <a:lnTo>
                    <a:pt x="24765" y="95885"/>
                  </a:lnTo>
                  <a:lnTo>
                    <a:pt x="60960" y="76454"/>
                  </a:lnTo>
                  <a:lnTo>
                    <a:pt x="60960" y="61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64952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65812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65812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1624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1624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6667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46667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17104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617104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67534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67534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917964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917964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68394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068394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218826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218826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69256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69256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19686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19686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70116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70116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20547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20547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970977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970977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121407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121407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271837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271837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422269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422269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572699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572699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23129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723129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873560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873560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023990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023990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174420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174420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324850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324850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75282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75282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625712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625712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776142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776142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92657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92657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07700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07700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22743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22743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37786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37786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52829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39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528293" y="517110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5743074" y="5048373"/>
            <a:ext cx="243204" cy="148590"/>
            <a:chOff x="5743074" y="5048373"/>
            <a:chExt cx="243204" cy="148590"/>
          </a:xfrm>
        </p:grpSpPr>
        <p:pic>
          <p:nvPicPr>
            <p:cNvPr id="150" name="object 1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3074" y="5048373"/>
              <a:ext cx="112166" cy="148132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7506" y="5048373"/>
              <a:ext cx="88188" cy="148132"/>
            </a:xfrm>
            <a:prstGeom prst="rect">
              <a:avLst/>
            </a:prstGeom>
          </p:spPr>
        </p:pic>
      </p:grpSp>
      <p:grpSp>
        <p:nvGrpSpPr>
          <p:cNvPr id="152" name="object 152"/>
          <p:cNvGrpSpPr/>
          <p:nvPr/>
        </p:nvGrpSpPr>
        <p:grpSpPr>
          <a:xfrm>
            <a:off x="1015382" y="5193330"/>
            <a:ext cx="50800" cy="6350"/>
            <a:chOff x="1015382" y="5193330"/>
            <a:chExt cx="50800" cy="6350"/>
          </a:xfrm>
        </p:grpSpPr>
        <p:sp>
          <p:nvSpPr>
            <p:cNvPr id="153" name="object 153"/>
            <p:cNvSpPr/>
            <p:nvPr/>
          </p:nvSpPr>
          <p:spPr>
            <a:xfrm>
              <a:off x="1015382" y="5196505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7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015382" y="5196505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7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1015382" y="4441178"/>
            <a:ext cx="50800" cy="6350"/>
            <a:chOff x="1015382" y="4441178"/>
            <a:chExt cx="50800" cy="6350"/>
          </a:xfrm>
        </p:grpSpPr>
        <p:sp>
          <p:nvSpPr>
            <p:cNvPr id="156" name="object 156"/>
            <p:cNvSpPr/>
            <p:nvPr/>
          </p:nvSpPr>
          <p:spPr>
            <a:xfrm>
              <a:off x="1015382" y="444435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7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015382" y="444435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7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770955" y="4385143"/>
            <a:ext cx="182880" cy="95885"/>
            <a:chOff x="770955" y="4385143"/>
            <a:chExt cx="182880" cy="95885"/>
          </a:xfrm>
        </p:grpSpPr>
        <p:pic>
          <p:nvPicPr>
            <p:cNvPr id="159" name="object 1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0955" y="4385143"/>
              <a:ext cx="64008" cy="95885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856932" y="4386795"/>
              <a:ext cx="96520" cy="94615"/>
            </a:xfrm>
            <a:custGeom>
              <a:avLst/>
              <a:gdLst/>
              <a:ahLst/>
              <a:cxnLst/>
              <a:rect l="l" t="t" r="r" b="b"/>
              <a:pathLst>
                <a:path w="96519" h="94614">
                  <a:moveTo>
                    <a:pt x="13081" y="76835"/>
                  </a:moveTo>
                  <a:lnTo>
                    <a:pt x="0" y="76835"/>
                  </a:lnTo>
                  <a:lnTo>
                    <a:pt x="0" y="92583"/>
                  </a:lnTo>
                  <a:lnTo>
                    <a:pt x="13081" y="92583"/>
                  </a:lnTo>
                  <a:lnTo>
                    <a:pt x="13081" y="76835"/>
                  </a:lnTo>
                  <a:close/>
                </a:path>
                <a:path w="96519" h="94614">
                  <a:moveTo>
                    <a:pt x="96520" y="53213"/>
                  </a:moveTo>
                  <a:lnTo>
                    <a:pt x="62865" y="31369"/>
                  </a:lnTo>
                  <a:lnTo>
                    <a:pt x="61087" y="31369"/>
                  </a:lnTo>
                  <a:lnTo>
                    <a:pt x="55626" y="32131"/>
                  </a:lnTo>
                  <a:lnTo>
                    <a:pt x="51943" y="33274"/>
                  </a:lnTo>
                  <a:lnTo>
                    <a:pt x="51943" y="10541"/>
                  </a:lnTo>
                  <a:lnTo>
                    <a:pt x="89662" y="10541"/>
                  </a:lnTo>
                  <a:lnTo>
                    <a:pt x="89662" y="0"/>
                  </a:lnTo>
                  <a:lnTo>
                    <a:pt x="40513" y="0"/>
                  </a:lnTo>
                  <a:lnTo>
                    <a:pt x="40513" y="46482"/>
                  </a:lnTo>
                  <a:lnTo>
                    <a:pt x="43942" y="44958"/>
                  </a:lnTo>
                  <a:lnTo>
                    <a:pt x="47371" y="43815"/>
                  </a:lnTo>
                  <a:lnTo>
                    <a:pt x="53975" y="42291"/>
                  </a:lnTo>
                  <a:lnTo>
                    <a:pt x="57404" y="41910"/>
                  </a:lnTo>
                  <a:lnTo>
                    <a:pt x="67818" y="41910"/>
                  </a:lnTo>
                  <a:lnTo>
                    <a:pt x="73533" y="43815"/>
                  </a:lnTo>
                  <a:lnTo>
                    <a:pt x="81788" y="51435"/>
                  </a:lnTo>
                  <a:lnTo>
                    <a:pt x="83947" y="56515"/>
                  </a:lnTo>
                  <a:lnTo>
                    <a:pt x="83947" y="69342"/>
                  </a:lnTo>
                  <a:lnTo>
                    <a:pt x="81788" y="74422"/>
                  </a:lnTo>
                  <a:lnTo>
                    <a:pt x="73533" y="82042"/>
                  </a:lnTo>
                  <a:lnTo>
                    <a:pt x="67818" y="83820"/>
                  </a:lnTo>
                  <a:lnTo>
                    <a:pt x="56261" y="83820"/>
                  </a:lnTo>
                  <a:lnTo>
                    <a:pt x="52070" y="83439"/>
                  </a:lnTo>
                  <a:lnTo>
                    <a:pt x="44069" y="81407"/>
                  </a:lnTo>
                  <a:lnTo>
                    <a:pt x="40259" y="79883"/>
                  </a:lnTo>
                  <a:lnTo>
                    <a:pt x="36576" y="77851"/>
                  </a:lnTo>
                  <a:lnTo>
                    <a:pt x="36576" y="90424"/>
                  </a:lnTo>
                  <a:lnTo>
                    <a:pt x="40894" y="91821"/>
                  </a:lnTo>
                  <a:lnTo>
                    <a:pt x="44958" y="92710"/>
                  </a:lnTo>
                  <a:lnTo>
                    <a:pt x="49022" y="93345"/>
                  </a:lnTo>
                  <a:lnTo>
                    <a:pt x="57023" y="94234"/>
                  </a:lnTo>
                  <a:lnTo>
                    <a:pt x="60960" y="94234"/>
                  </a:lnTo>
                  <a:lnTo>
                    <a:pt x="96520" y="72898"/>
                  </a:lnTo>
                  <a:lnTo>
                    <a:pt x="96520" y="53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" name="object 161"/>
          <p:cNvGrpSpPr/>
          <p:nvPr/>
        </p:nvGrpSpPr>
        <p:grpSpPr>
          <a:xfrm>
            <a:off x="1015382" y="3689025"/>
            <a:ext cx="50800" cy="6350"/>
            <a:chOff x="1015382" y="3689025"/>
            <a:chExt cx="50800" cy="6350"/>
          </a:xfrm>
        </p:grpSpPr>
        <p:sp>
          <p:nvSpPr>
            <p:cNvPr id="162" name="object 162"/>
            <p:cNvSpPr/>
            <p:nvPr/>
          </p:nvSpPr>
          <p:spPr>
            <a:xfrm>
              <a:off x="1015382" y="3692200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7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15382" y="3692200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7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/>
          <p:nvPr/>
        </p:nvSpPr>
        <p:spPr>
          <a:xfrm>
            <a:off x="897788" y="3634642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34671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22225" y="82042"/>
                </a:lnTo>
                <a:lnTo>
                  <a:pt x="1778" y="82042"/>
                </a:lnTo>
                <a:lnTo>
                  <a:pt x="1778" y="92583"/>
                </a:lnTo>
                <a:lnTo>
                  <a:pt x="55118" y="92583"/>
                </a:lnTo>
                <a:lnTo>
                  <a:pt x="55118" y="82042"/>
                </a:lnTo>
                <a:lnTo>
                  <a:pt x="34671" y="82042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" name="object 165"/>
          <p:cNvGrpSpPr/>
          <p:nvPr/>
        </p:nvGrpSpPr>
        <p:grpSpPr>
          <a:xfrm>
            <a:off x="1015382" y="2936873"/>
            <a:ext cx="50800" cy="6350"/>
            <a:chOff x="1015382" y="2936873"/>
            <a:chExt cx="50800" cy="6350"/>
          </a:xfrm>
        </p:grpSpPr>
        <p:sp>
          <p:nvSpPr>
            <p:cNvPr id="166" name="object 166"/>
            <p:cNvSpPr/>
            <p:nvPr/>
          </p:nvSpPr>
          <p:spPr>
            <a:xfrm>
              <a:off x="1015382" y="294004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7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15382" y="294004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7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/>
          <p:nvPr/>
        </p:nvSpPr>
        <p:spPr>
          <a:xfrm>
            <a:off x="776541" y="2882493"/>
            <a:ext cx="177165" cy="94615"/>
          </a:xfrm>
          <a:custGeom>
            <a:avLst/>
            <a:gdLst/>
            <a:ahLst/>
            <a:cxnLst/>
            <a:rect l="l" t="t" r="r" b="b"/>
            <a:pathLst>
              <a:path w="177165" h="94614">
                <a:moveTo>
                  <a:pt x="55118" y="82042"/>
                </a:moveTo>
                <a:lnTo>
                  <a:pt x="34671" y="82042"/>
                </a:lnTo>
                <a:lnTo>
                  <a:pt x="34671" y="0"/>
                </a:lnTo>
                <a:lnTo>
                  <a:pt x="22098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22225" y="82042"/>
                </a:lnTo>
                <a:lnTo>
                  <a:pt x="1778" y="82042"/>
                </a:lnTo>
                <a:lnTo>
                  <a:pt x="1778" y="92583"/>
                </a:lnTo>
                <a:lnTo>
                  <a:pt x="55118" y="92583"/>
                </a:lnTo>
                <a:lnTo>
                  <a:pt x="55118" y="82042"/>
                </a:lnTo>
                <a:close/>
              </a:path>
              <a:path w="177165" h="94614">
                <a:moveTo>
                  <a:pt x="93472" y="76835"/>
                </a:moveTo>
                <a:lnTo>
                  <a:pt x="80391" y="76835"/>
                </a:lnTo>
                <a:lnTo>
                  <a:pt x="80391" y="92583"/>
                </a:lnTo>
                <a:lnTo>
                  <a:pt x="93472" y="92583"/>
                </a:lnTo>
                <a:lnTo>
                  <a:pt x="93472" y="76835"/>
                </a:lnTo>
                <a:close/>
              </a:path>
              <a:path w="177165" h="94614">
                <a:moveTo>
                  <a:pt x="176911" y="53213"/>
                </a:moveTo>
                <a:lnTo>
                  <a:pt x="143256" y="31369"/>
                </a:lnTo>
                <a:lnTo>
                  <a:pt x="141478" y="31369"/>
                </a:lnTo>
                <a:lnTo>
                  <a:pt x="136017" y="32131"/>
                </a:lnTo>
                <a:lnTo>
                  <a:pt x="132334" y="33274"/>
                </a:lnTo>
                <a:lnTo>
                  <a:pt x="132334" y="10541"/>
                </a:lnTo>
                <a:lnTo>
                  <a:pt x="170053" y="10541"/>
                </a:lnTo>
                <a:lnTo>
                  <a:pt x="170053" y="0"/>
                </a:lnTo>
                <a:lnTo>
                  <a:pt x="120904" y="0"/>
                </a:lnTo>
                <a:lnTo>
                  <a:pt x="120904" y="46482"/>
                </a:lnTo>
                <a:lnTo>
                  <a:pt x="124333" y="44958"/>
                </a:lnTo>
                <a:lnTo>
                  <a:pt x="127762" y="43815"/>
                </a:lnTo>
                <a:lnTo>
                  <a:pt x="134366" y="42291"/>
                </a:lnTo>
                <a:lnTo>
                  <a:pt x="137795" y="41910"/>
                </a:lnTo>
                <a:lnTo>
                  <a:pt x="148209" y="41910"/>
                </a:lnTo>
                <a:lnTo>
                  <a:pt x="153924" y="43815"/>
                </a:lnTo>
                <a:lnTo>
                  <a:pt x="162179" y="51435"/>
                </a:lnTo>
                <a:lnTo>
                  <a:pt x="164338" y="56515"/>
                </a:lnTo>
                <a:lnTo>
                  <a:pt x="164338" y="69342"/>
                </a:lnTo>
                <a:lnTo>
                  <a:pt x="162179" y="74422"/>
                </a:lnTo>
                <a:lnTo>
                  <a:pt x="153924" y="82042"/>
                </a:lnTo>
                <a:lnTo>
                  <a:pt x="148209" y="83820"/>
                </a:lnTo>
                <a:lnTo>
                  <a:pt x="136652" y="83820"/>
                </a:lnTo>
                <a:lnTo>
                  <a:pt x="132461" y="83439"/>
                </a:lnTo>
                <a:lnTo>
                  <a:pt x="124460" y="81407"/>
                </a:lnTo>
                <a:lnTo>
                  <a:pt x="120650" y="79883"/>
                </a:lnTo>
                <a:lnTo>
                  <a:pt x="116967" y="77851"/>
                </a:lnTo>
                <a:lnTo>
                  <a:pt x="116967" y="90424"/>
                </a:lnTo>
                <a:lnTo>
                  <a:pt x="121285" y="91821"/>
                </a:lnTo>
                <a:lnTo>
                  <a:pt x="125349" y="92710"/>
                </a:lnTo>
                <a:lnTo>
                  <a:pt x="129413" y="93345"/>
                </a:lnTo>
                <a:lnTo>
                  <a:pt x="137414" y="94234"/>
                </a:lnTo>
                <a:lnTo>
                  <a:pt x="141351" y="94234"/>
                </a:lnTo>
                <a:lnTo>
                  <a:pt x="176911" y="72898"/>
                </a:lnTo>
                <a:lnTo>
                  <a:pt x="176911" y="53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9" name="object 169"/>
          <p:cNvGrpSpPr/>
          <p:nvPr/>
        </p:nvGrpSpPr>
        <p:grpSpPr>
          <a:xfrm>
            <a:off x="1015382" y="2184722"/>
            <a:ext cx="50800" cy="6350"/>
            <a:chOff x="1015382" y="2184722"/>
            <a:chExt cx="50800" cy="6350"/>
          </a:xfrm>
        </p:grpSpPr>
        <p:sp>
          <p:nvSpPr>
            <p:cNvPr id="170" name="object 170"/>
            <p:cNvSpPr/>
            <p:nvPr/>
          </p:nvSpPr>
          <p:spPr>
            <a:xfrm>
              <a:off x="1015382" y="2187897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7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15382" y="2187897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7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/>
          <p:nvPr/>
        </p:nvSpPr>
        <p:spPr>
          <a:xfrm>
            <a:off x="893089" y="2128687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5" h="94614">
                <a:moveTo>
                  <a:pt x="36321" y="0"/>
                </a:moveTo>
                <a:lnTo>
                  <a:pt x="23113" y="0"/>
                </a:lnTo>
                <a:lnTo>
                  <a:pt x="19050" y="507"/>
                </a:lnTo>
                <a:lnTo>
                  <a:pt x="10413" y="2540"/>
                </a:lnTo>
                <a:lnTo>
                  <a:pt x="5715" y="4064"/>
                </a:lnTo>
                <a:lnTo>
                  <a:pt x="634" y="6096"/>
                </a:lnTo>
                <a:lnTo>
                  <a:pt x="634" y="18796"/>
                </a:lnTo>
                <a:lnTo>
                  <a:pt x="5587" y="16001"/>
                </a:lnTo>
                <a:lnTo>
                  <a:pt x="10287" y="13970"/>
                </a:lnTo>
                <a:lnTo>
                  <a:pt x="18922" y="11302"/>
                </a:lnTo>
                <a:lnTo>
                  <a:pt x="23113" y="10541"/>
                </a:lnTo>
                <a:lnTo>
                  <a:pt x="32638" y="10541"/>
                </a:lnTo>
                <a:lnTo>
                  <a:pt x="37084" y="12192"/>
                </a:lnTo>
                <a:lnTo>
                  <a:pt x="43941" y="18287"/>
                </a:lnTo>
                <a:lnTo>
                  <a:pt x="45719" y="22351"/>
                </a:lnTo>
                <a:lnTo>
                  <a:pt x="45719" y="30225"/>
                </a:lnTo>
                <a:lnTo>
                  <a:pt x="0" y="83693"/>
                </a:lnTo>
                <a:lnTo>
                  <a:pt x="0" y="94233"/>
                </a:lnTo>
                <a:lnTo>
                  <a:pt x="58800" y="94233"/>
                </a:lnTo>
                <a:lnTo>
                  <a:pt x="58800" y="83693"/>
                </a:lnTo>
                <a:lnTo>
                  <a:pt x="15112" y="83693"/>
                </a:lnTo>
                <a:lnTo>
                  <a:pt x="47371" y="50546"/>
                </a:lnTo>
                <a:lnTo>
                  <a:pt x="52196" y="44703"/>
                </a:lnTo>
                <a:lnTo>
                  <a:pt x="54737" y="40640"/>
                </a:lnTo>
                <a:lnTo>
                  <a:pt x="57531" y="33908"/>
                </a:lnTo>
                <a:lnTo>
                  <a:pt x="58293" y="30225"/>
                </a:lnTo>
                <a:lnTo>
                  <a:pt x="58293" y="18415"/>
                </a:lnTo>
                <a:lnTo>
                  <a:pt x="55371" y="12065"/>
                </a:lnTo>
                <a:lnTo>
                  <a:pt x="43941" y="2412"/>
                </a:lnTo>
                <a:lnTo>
                  <a:pt x="36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3" name="object 173"/>
          <p:cNvGrpSpPr/>
          <p:nvPr/>
        </p:nvGrpSpPr>
        <p:grpSpPr>
          <a:xfrm>
            <a:off x="1015382" y="1432570"/>
            <a:ext cx="50800" cy="6350"/>
            <a:chOff x="1015382" y="1432570"/>
            <a:chExt cx="50800" cy="6350"/>
          </a:xfrm>
        </p:grpSpPr>
        <p:sp>
          <p:nvSpPr>
            <p:cNvPr id="174" name="object 174"/>
            <p:cNvSpPr/>
            <p:nvPr/>
          </p:nvSpPr>
          <p:spPr>
            <a:xfrm>
              <a:off x="1015382" y="1435745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7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015382" y="1435745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7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/>
          <p:nvPr/>
        </p:nvSpPr>
        <p:spPr>
          <a:xfrm>
            <a:off x="771842" y="1376539"/>
            <a:ext cx="181610" cy="95885"/>
          </a:xfrm>
          <a:custGeom>
            <a:avLst/>
            <a:gdLst/>
            <a:ahLst/>
            <a:cxnLst/>
            <a:rect l="l" t="t" r="r" b="b"/>
            <a:pathLst>
              <a:path w="181609" h="95884">
                <a:moveTo>
                  <a:pt x="58801" y="83693"/>
                </a:moveTo>
                <a:lnTo>
                  <a:pt x="15113" y="83693"/>
                </a:lnTo>
                <a:lnTo>
                  <a:pt x="47371" y="50546"/>
                </a:lnTo>
                <a:lnTo>
                  <a:pt x="52197" y="44704"/>
                </a:lnTo>
                <a:lnTo>
                  <a:pt x="54737" y="40640"/>
                </a:lnTo>
                <a:lnTo>
                  <a:pt x="57531" y="33909"/>
                </a:lnTo>
                <a:lnTo>
                  <a:pt x="58293" y="30226"/>
                </a:lnTo>
                <a:lnTo>
                  <a:pt x="58293" y="18415"/>
                </a:lnTo>
                <a:lnTo>
                  <a:pt x="55372" y="12065"/>
                </a:lnTo>
                <a:lnTo>
                  <a:pt x="43942" y="2413"/>
                </a:lnTo>
                <a:lnTo>
                  <a:pt x="36322" y="0"/>
                </a:lnTo>
                <a:lnTo>
                  <a:pt x="23114" y="0"/>
                </a:lnTo>
                <a:lnTo>
                  <a:pt x="19050" y="508"/>
                </a:lnTo>
                <a:lnTo>
                  <a:pt x="10414" y="2540"/>
                </a:lnTo>
                <a:lnTo>
                  <a:pt x="5715" y="4064"/>
                </a:lnTo>
                <a:lnTo>
                  <a:pt x="635" y="6096"/>
                </a:lnTo>
                <a:lnTo>
                  <a:pt x="635" y="18796"/>
                </a:lnTo>
                <a:lnTo>
                  <a:pt x="5588" y="16002"/>
                </a:lnTo>
                <a:lnTo>
                  <a:pt x="10287" y="13970"/>
                </a:lnTo>
                <a:lnTo>
                  <a:pt x="18923" y="11303"/>
                </a:lnTo>
                <a:lnTo>
                  <a:pt x="23114" y="10541"/>
                </a:lnTo>
                <a:lnTo>
                  <a:pt x="32639" y="10541"/>
                </a:lnTo>
                <a:lnTo>
                  <a:pt x="37084" y="12192"/>
                </a:lnTo>
                <a:lnTo>
                  <a:pt x="43942" y="18288"/>
                </a:lnTo>
                <a:lnTo>
                  <a:pt x="45720" y="22352"/>
                </a:lnTo>
                <a:lnTo>
                  <a:pt x="45720" y="30226"/>
                </a:lnTo>
                <a:lnTo>
                  <a:pt x="0" y="83693"/>
                </a:lnTo>
                <a:lnTo>
                  <a:pt x="0" y="94234"/>
                </a:lnTo>
                <a:lnTo>
                  <a:pt x="58801" y="94234"/>
                </a:lnTo>
                <a:lnTo>
                  <a:pt x="58801" y="83693"/>
                </a:lnTo>
                <a:close/>
              </a:path>
              <a:path w="181609" h="95884">
                <a:moveTo>
                  <a:pt x="98171" y="78486"/>
                </a:moveTo>
                <a:lnTo>
                  <a:pt x="85090" y="78486"/>
                </a:lnTo>
                <a:lnTo>
                  <a:pt x="85090" y="94234"/>
                </a:lnTo>
                <a:lnTo>
                  <a:pt x="98171" y="94234"/>
                </a:lnTo>
                <a:lnTo>
                  <a:pt x="98171" y="78486"/>
                </a:lnTo>
                <a:close/>
              </a:path>
              <a:path w="181609" h="95884">
                <a:moveTo>
                  <a:pt x="181610" y="54864"/>
                </a:moveTo>
                <a:lnTo>
                  <a:pt x="147955" y="33020"/>
                </a:lnTo>
                <a:lnTo>
                  <a:pt x="146177" y="33020"/>
                </a:lnTo>
                <a:lnTo>
                  <a:pt x="140716" y="33782"/>
                </a:lnTo>
                <a:lnTo>
                  <a:pt x="137033" y="34925"/>
                </a:lnTo>
                <a:lnTo>
                  <a:pt x="137033" y="12192"/>
                </a:lnTo>
                <a:lnTo>
                  <a:pt x="174752" y="12192"/>
                </a:lnTo>
                <a:lnTo>
                  <a:pt x="174752" y="1651"/>
                </a:lnTo>
                <a:lnTo>
                  <a:pt x="125603" y="1651"/>
                </a:lnTo>
                <a:lnTo>
                  <a:pt x="125603" y="48133"/>
                </a:lnTo>
                <a:lnTo>
                  <a:pt x="129032" y="46609"/>
                </a:lnTo>
                <a:lnTo>
                  <a:pt x="132461" y="45466"/>
                </a:lnTo>
                <a:lnTo>
                  <a:pt x="139065" y="43942"/>
                </a:lnTo>
                <a:lnTo>
                  <a:pt x="142494" y="43561"/>
                </a:lnTo>
                <a:lnTo>
                  <a:pt x="152908" y="43561"/>
                </a:lnTo>
                <a:lnTo>
                  <a:pt x="158623" y="45466"/>
                </a:lnTo>
                <a:lnTo>
                  <a:pt x="166878" y="53086"/>
                </a:lnTo>
                <a:lnTo>
                  <a:pt x="169037" y="58166"/>
                </a:lnTo>
                <a:lnTo>
                  <a:pt x="169037" y="70993"/>
                </a:lnTo>
                <a:lnTo>
                  <a:pt x="166878" y="76073"/>
                </a:lnTo>
                <a:lnTo>
                  <a:pt x="158623" y="83693"/>
                </a:lnTo>
                <a:lnTo>
                  <a:pt x="152908" y="85471"/>
                </a:lnTo>
                <a:lnTo>
                  <a:pt x="141351" y="85471"/>
                </a:lnTo>
                <a:lnTo>
                  <a:pt x="137160" y="85090"/>
                </a:lnTo>
                <a:lnTo>
                  <a:pt x="129159" y="83058"/>
                </a:lnTo>
                <a:lnTo>
                  <a:pt x="125349" y="81534"/>
                </a:lnTo>
                <a:lnTo>
                  <a:pt x="121666" y="79502"/>
                </a:lnTo>
                <a:lnTo>
                  <a:pt x="121666" y="92075"/>
                </a:lnTo>
                <a:lnTo>
                  <a:pt x="125984" y="93472"/>
                </a:lnTo>
                <a:lnTo>
                  <a:pt x="130048" y="94361"/>
                </a:lnTo>
                <a:lnTo>
                  <a:pt x="134112" y="94996"/>
                </a:lnTo>
                <a:lnTo>
                  <a:pt x="142113" y="95885"/>
                </a:lnTo>
                <a:lnTo>
                  <a:pt x="146050" y="95885"/>
                </a:lnTo>
                <a:lnTo>
                  <a:pt x="181610" y="74549"/>
                </a:lnTo>
                <a:lnTo>
                  <a:pt x="181610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7" name="object 177"/>
          <p:cNvGrpSpPr/>
          <p:nvPr/>
        </p:nvGrpSpPr>
        <p:grpSpPr>
          <a:xfrm>
            <a:off x="1015382" y="680417"/>
            <a:ext cx="50800" cy="6350"/>
            <a:chOff x="1015382" y="680417"/>
            <a:chExt cx="50800" cy="6350"/>
          </a:xfrm>
        </p:grpSpPr>
        <p:sp>
          <p:nvSpPr>
            <p:cNvPr id="178" name="object 178"/>
            <p:cNvSpPr/>
            <p:nvPr/>
          </p:nvSpPr>
          <p:spPr>
            <a:xfrm>
              <a:off x="1015382" y="68359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7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15382" y="68359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7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/>
          <p:nvPr/>
        </p:nvSpPr>
        <p:spPr>
          <a:xfrm>
            <a:off x="893470" y="624384"/>
            <a:ext cx="60960" cy="95885"/>
          </a:xfrm>
          <a:custGeom>
            <a:avLst/>
            <a:gdLst/>
            <a:ahLst/>
            <a:cxnLst/>
            <a:rect l="l" t="t" r="r" b="b"/>
            <a:pathLst>
              <a:path w="60959" h="95884">
                <a:moveTo>
                  <a:pt x="37337" y="0"/>
                </a:moveTo>
                <a:lnTo>
                  <a:pt x="24129" y="0"/>
                </a:lnTo>
                <a:lnTo>
                  <a:pt x="20192" y="381"/>
                </a:lnTo>
                <a:lnTo>
                  <a:pt x="11937" y="1650"/>
                </a:lnTo>
                <a:lnTo>
                  <a:pt x="2793" y="3937"/>
                </a:lnTo>
                <a:lnTo>
                  <a:pt x="2793" y="15113"/>
                </a:lnTo>
                <a:lnTo>
                  <a:pt x="7492" y="13589"/>
                </a:lnTo>
                <a:lnTo>
                  <a:pt x="11810" y="12446"/>
                </a:lnTo>
                <a:lnTo>
                  <a:pt x="19684" y="10922"/>
                </a:lnTo>
                <a:lnTo>
                  <a:pt x="23367" y="10541"/>
                </a:lnTo>
                <a:lnTo>
                  <a:pt x="33019" y="10541"/>
                </a:lnTo>
                <a:lnTo>
                  <a:pt x="37845" y="11811"/>
                </a:lnTo>
                <a:lnTo>
                  <a:pt x="44576" y="16891"/>
                </a:lnTo>
                <a:lnTo>
                  <a:pt x="46354" y="20574"/>
                </a:lnTo>
                <a:lnTo>
                  <a:pt x="46354" y="29972"/>
                </a:lnTo>
                <a:lnTo>
                  <a:pt x="44703" y="33527"/>
                </a:lnTo>
                <a:lnTo>
                  <a:pt x="38100" y="38481"/>
                </a:lnTo>
                <a:lnTo>
                  <a:pt x="33400" y="39624"/>
                </a:lnTo>
                <a:lnTo>
                  <a:pt x="16001" y="39624"/>
                </a:lnTo>
                <a:lnTo>
                  <a:pt x="16001" y="49911"/>
                </a:lnTo>
                <a:lnTo>
                  <a:pt x="33654" y="49911"/>
                </a:lnTo>
                <a:lnTo>
                  <a:pt x="38988" y="51562"/>
                </a:lnTo>
                <a:lnTo>
                  <a:pt x="46609" y="57658"/>
                </a:lnTo>
                <a:lnTo>
                  <a:pt x="48513" y="61975"/>
                </a:lnTo>
                <a:lnTo>
                  <a:pt x="48513" y="73278"/>
                </a:lnTo>
                <a:lnTo>
                  <a:pt x="46354" y="77850"/>
                </a:lnTo>
                <a:lnTo>
                  <a:pt x="38226" y="83947"/>
                </a:lnTo>
                <a:lnTo>
                  <a:pt x="32257" y="85471"/>
                </a:lnTo>
                <a:lnTo>
                  <a:pt x="19812" y="85471"/>
                </a:lnTo>
                <a:lnTo>
                  <a:pt x="15493" y="84963"/>
                </a:lnTo>
                <a:lnTo>
                  <a:pt x="7238" y="82931"/>
                </a:lnTo>
                <a:lnTo>
                  <a:pt x="3428" y="81407"/>
                </a:lnTo>
                <a:lnTo>
                  <a:pt x="0" y="79375"/>
                </a:lnTo>
                <a:lnTo>
                  <a:pt x="0" y="91440"/>
                </a:lnTo>
                <a:lnTo>
                  <a:pt x="4317" y="92964"/>
                </a:lnTo>
                <a:lnTo>
                  <a:pt x="8635" y="94107"/>
                </a:lnTo>
                <a:lnTo>
                  <a:pt x="16763" y="95503"/>
                </a:lnTo>
                <a:lnTo>
                  <a:pt x="20828" y="95885"/>
                </a:lnTo>
                <a:lnTo>
                  <a:pt x="24765" y="95885"/>
                </a:lnTo>
                <a:lnTo>
                  <a:pt x="60959" y="76453"/>
                </a:lnTo>
                <a:lnTo>
                  <a:pt x="60959" y="61468"/>
                </a:lnTo>
                <a:lnTo>
                  <a:pt x="59181" y="56388"/>
                </a:lnTo>
                <a:lnTo>
                  <a:pt x="52578" y="48260"/>
                </a:lnTo>
                <a:lnTo>
                  <a:pt x="47878" y="45593"/>
                </a:lnTo>
                <a:lnTo>
                  <a:pt x="41909" y="44323"/>
                </a:lnTo>
                <a:lnTo>
                  <a:pt x="47243" y="43052"/>
                </a:lnTo>
                <a:lnTo>
                  <a:pt x="51434" y="40513"/>
                </a:lnTo>
                <a:lnTo>
                  <a:pt x="57276" y="33400"/>
                </a:lnTo>
                <a:lnTo>
                  <a:pt x="58800" y="29083"/>
                </a:lnTo>
                <a:lnTo>
                  <a:pt x="58800" y="16637"/>
                </a:lnTo>
                <a:lnTo>
                  <a:pt x="56006" y="10795"/>
                </a:lnTo>
                <a:lnTo>
                  <a:pt x="44831" y="2159"/>
                </a:lnTo>
                <a:lnTo>
                  <a:pt x="37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" name="object 181"/>
          <p:cNvGrpSpPr/>
          <p:nvPr/>
        </p:nvGrpSpPr>
        <p:grpSpPr>
          <a:xfrm>
            <a:off x="1015382" y="5042899"/>
            <a:ext cx="25400" cy="6350"/>
            <a:chOff x="1015382" y="5042899"/>
            <a:chExt cx="25400" cy="6350"/>
          </a:xfrm>
        </p:grpSpPr>
        <p:sp>
          <p:nvSpPr>
            <p:cNvPr id="182" name="object 182"/>
            <p:cNvSpPr/>
            <p:nvPr/>
          </p:nvSpPr>
          <p:spPr>
            <a:xfrm>
              <a:off x="1015382" y="504607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15382" y="504607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" name="object 184"/>
          <p:cNvGrpSpPr/>
          <p:nvPr/>
        </p:nvGrpSpPr>
        <p:grpSpPr>
          <a:xfrm>
            <a:off x="1015382" y="4892469"/>
            <a:ext cx="25400" cy="6350"/>
            <a:chOff x="1015382" y="4892469"/>
            <a:chExt cx="25400" cy="6350"/>
          </a:xfrm>
        </p:grpSpPr>
        <p:sp>
          <p:nvSpPr>
            <p:cNvPr id="185" name="object 185"/>
            <p:cNvSpPr/>
            <p:nvPr/>
          </p:nvSpPr>
          <p:spPr>
            <a:xfrm>
              <a:off x="1015382" y="489564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15382" y="489564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1015382" y="4742038"/>
            <a:ext cx="25400" cy="6350"/>
            <a:chOff x="1015382" y="4742038"/>
            <a:chExt cx="25400" cy="6350"/>
          </a:xfrm>
        </p:grpSpPr>
        <p:sp>
          <p:nvSpPr>
            <p:cNvPr id="188" name="object 188"/>
            <p:cNvSpPr/>
            <p:nvPr/>
          </p:nvSpPr>
          <p:spPr>
            <a:xfrm>
              <a:off x="1015382" y="4745213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015382" y="4745213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1015382" y="4591608"/>
            <a:ext cx="25400" cy="6350"/>
            <a:chOff x="1015382" y="4591608"/>
            <a:chExt cx="25400" cy="6350"/>
          </a:xfrm>
        </p:grpSpPr>
        <p:sp>
          <p:nvSpPr>
            <p:cNvPr id="191" name="object 191"/>
            <p:cNvSpPr/>
            <p:nvPr/>
          </p:nvSpPr>
          <p:spPr>
            <a:xfrm>
              <a:off x="1015382" y="4594783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015382" y="4594783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3" name="object 193"/>
          <p:cNvGrpSpPr/>
          <p:nvPr/>
        </p:nvGrpSpPr>
        <p:grpSpPr>
          <a:xfrm>
            <a:off x="1015382" y="4441178"/>
            <a:ext cx="25400" cy="6350"/>
            <a:chOff x="1015382" y="4441178"/>
            <a:chExt cx="25400" cy="6350"/>
          </a:xfrm>
        </p:grpSpPr>
        <p:sp>
          <p:nvSpPr>
            <p:cNvPr id="194" name="object 194"/>
            <p:cNvSpPr/>
            <p:nvPr/>
          </p:nvSpPr>
          <p:spPr>
            <a:xfrm>
              <a:off x="1015382" y="4444353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15382" y="4444353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object 196"/>
          <p:cNvGrpSpPr/>
          <p:nvPr/>
        </p:nvGrpSpPr>
        <p:grpSpPr>
          <a:xfrm>
            <a:off x="1015382" y="4290747"/>
            <a:ext cx="25400" cy="6350"/>
            <a:chOff x="1015382" y="4290747"/>
            <a:chExt cx="25400" cy="6350"/>
          </a:xfrm>
        </p:grpSpPr>
        <p:sp>
          <p:nvSpPr>
            <p:cNvPr id="197" name="object 197"/>
            <p:cNvSpPr/>
            <p:nvPr/>
          </p:nvSpPr>
          <p:spPr>
            <a:xfrm>
              <a:off x="1015382" y="4293922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15382" y="4293922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1015382" y="4140316"/>
            <a:ext cx="25400" cy="6350"/>
            <a:chOff x="1015382" y="4140316"/>
            <a:chExt cx="25400" cy="6350"/>
          </a:xfrm>
        </p:grpSpPr>
        <p:sp>
          <p:nvSpPr>
            <p:cNvPr id="200" name="object 200"/>
            <p:cNvSpPr/>
            <p:nvPr/>
          </p:nvSpPr>
          <p:spPr>
            <a:xfrm>
              <a:off x="1015382" y="4143491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015382" y="4143491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1015382" y="3989886"/>
            <a:ext cx="25400" cy="6350"/>
            <a:chOff x="1015382" y="3989886"/>
            <a:chExt cx="25400" cy="6350"/>
          </a:xfrm>
        </p:grpSpPr>
        <p:sp>
          <p:nvSpPr>
            <p:cNvPr id="203" name="object 203"/>
            <p:cNvSpPr/>
            <p:nvPr/>
          </p:nvSpPr>
          <p:spPr>
            <a:xfrm>
              <a:off x="1015382" y="3993061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015382" y="3993061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" name="object 205"/>
          <p:cNvGrpSpPr/>
          <p:nvPr/>
        </p:nvGrpSpPr>
        <p:grpSpPr>
          <a:xfrm>
            <a:off x="1015382" y="3839456"/>
            <a:ext cx="25400" cy="6350"/>
            <a:chOff x="1015382" y="3839456"/>
            <a:chExt cx="25400" cy="6350"/>
          </a:xfrm>
        </p:grpSpPr>
        <p:sp>
          <p:nvSpPr>
            <p:cNvPr id="206" name="object 206"/>
            <p:cNvSpPr/>
            <p:nvPr/>
          </p:nvSpPr>
          <p:spPr>
            <a:xfrm>
              <a:off x="1015382" y="3842631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015382" y="3842631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" name="object 208"/>
          <p:cNvGrpSpPr/>
          <p:nvPr/>
        </p:nvGrpSpPr>
        <p:grpSpPr>
          <a:xfrm>
            <a:off x="1015382" y="3689025"/>
            <a:ext cx="25400" cy="6350"/>
            <a:chOff x="1015382" y="3689025"/>
            <a:chExt cx="25400" cy="6350"/>
          </a:xfrm>
        </p:grpSpPr>
        <p:sp>
          <p:nvSpPr>
            <p:cNvPr id="209" name="object 209"/>
            <p:cNvSpPr/>
            <p:nvPr/>
          </p:nvSpPr>
          <p:spPr>
            <a:xfrm>
              <a:off x="1015382" y="369220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015382" y="369220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1015382" y="3538596"/>
            <a:ext cx="25400" cy="6350"/>
            <a:chOff x="1015382" y="3538596"/>
            <a:chExt cx="25400" cy="6350"/>
          </a:xfrm>
        </p:grpSpPr>
        <p:sp>
          <p:nvSpPr>
            <p:cNvPr id="212" name="object 212"/>
            <p:cNvSpPr/>
            <p:nvPr/>
          </p:nvSpPr>
          <p:spPr>
            <a:xfrm>
              <a:off x="1015382" y="3541771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015382" y="3541771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1015382" y="3388165"/>
            <a:ext cx="25400" cy="6350"/>
            <a:chOff x="1015382" y="3388165"/>
            <a:chExt cx="25400" cy="6350"/>
          </a:xfrm>
        </p:grpSpPr>
        <p:sp>
          <p:nvSpPr>
            <p:cNvPr id="215" name="object 215"/>
            <p:cNvSpPr/>
            <p:nvPr/>
          </p:nvSpPr>
          <p:spPr>
            <a:xfrm>
              <a:off x="1015382" y="339134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015382" y="339134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1015382" y="3237735"/>
            <a:ext cx="25400" cy="6350"/>
            <a:chOff x="1015382" y="3237735"/>
            <a:chExt cx="25400" cy="6350"/>
          </a:xfrm>
        </p:grpSpPr>
        <p:sp>
          <p:nvSpPr>
            <p:cNvPr id="218" name="object 218"/>
            <p:cNvSpPr/>
            <p:nvPr/>
          </p:nvSpPr>
          <p:spPr>
            <a:xfrm>
              <a:off x="1015382" y="324091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15382" y="324091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0" name="object 220"/>
          <p:cNvGrpSpPr/>
          <p:nvPr/>
        </p:nvGrpSpPr>
        <p:grpSpPr>
          <a:xfrm>
            <a:off x="1015382" y="3087305"/>
            <a:ext cx="25400" cy="6350"/>
            <a:chOff x="1015382" y="3087305"/>
            <a:chExt cx="25400" cy="6350"/>
          </a:xfrm>
        </p:grpSpPr>
        <p:sp>
          <p:nvSpPr>
            <p:cNvPr id="221" name="object 221"/>
            <p:cNvSpPr/>
            <p:nvPr/>
          </p:nvSpPr>
          <p:spPr>
            <a:xfrm>
              <a:off x="1015382" y="309048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015382" y="309048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1015382" y="2936873"/>
            <a:ext cx="25400" cy="6350"/>
            <a:chOff x="1015382" y="2936873"/>
            <a:chExt cx="25400" cy="6350"/>
          </a:xfrm>
        </p:grpSpPr>
        <p:sp>
          <p:nvSpPr>
            <p:cNvPr id="224" name="object 224"/>
            <p:cNvSpPr/>
            <p:nvPr/>
          </p:nvSpPr>
          <p:spPr>
            <a:xfrm>
              <a:off x="1015382" y="294004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15382" y="294004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6" name="object 226"/>
          <p:cNvGrpSpPr/>
          <p:nvPr/>
        </p:nvGrpSpPr>
        <p:grpSpPr>
          <a:xfrm>
            <a:off x="1015382" y="2786443"/>
            <a:ext cx="25400" cy="6350"/>
            <a:chOff x="1015382" y="2786443"/>
            <a:chExt cx="25400" cy="6350"/>
          </a:xfrm>
        </p:grpSpPr>
        <p:sp>
          <p:nvSpPr>
            <p:cNvPr id="227" name="object 227"/>
            <p:cNvSpPr/>
            <p:nvPr/>
          </p:nvSpPr>
          <p:spPr>
            <a:xfrm>
              <a:off x="1015382" y="278961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15382" y="278961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9" name="object 229"/>
          <p:cNvGrpSpPr/>
          <p:nvPr/>
        </p:nvGrpSpPr>
        <p:grpSpPr>
          <a:xfrm>
            <a:off x="1015382" y="2636013"/>
            <a:ext cx="25400" cy="6350"/>
            <a:chOff x="1015382" y="2636013"/>
            <a:chExt cx="25400" cy="6350"/>
          </a:xfrm>
        </p:grpSpPr>
        <p:sp>
          <p:nvSpPr>
            <p:cNvPr id="230" name="object 230"/>
            <p:cNvSpPr/>
            <p:nvPr/>
          </p:nvSpPr>
          <p:spPr>
            <a:xfrm>
              <a:off x="1015382" y="263918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15382" y="263918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" name="object 232"/>
          <p:cNvGrpSpPr/>
          <p:nvPr/>
        </p:nvGrpSpPr>
        <p:grpSpPr>
          <a:xfrm>
            <a:off x="1015382" y="2485582"/>
            <a:ext cx="25400" cy="6350"/>
            <a:chOff x="1015382" y="2485582"/>
            <a:chExt cx="25400" cy="6350"/>
          </a:xfrm>
        </p:grpSpPr>
        <p:sp>
          <p:nvSpPr>
            <p:cNvPr id="233" name="object 233"/>
            <p:cNvSpPr/>
            <p:nvPr/>
          </p:nvSpPr>
          <p:spPr>
            <a:xfrm>
              <a:off x="1015382" y="248875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015382" y="248875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5" name="object 235"/>
          <p:cNvGrpSpPr/>
          <p:nvPr/>
        </p:nvGrpSpPr>
        <p:grpSpPr>
          <a:xfrm>
            <a:off x="1015382" y="2335152"/>
            <a:ext cx="25400" cy="6350"/>
            <a:chOff x="1015382" y="2335152"/>
            <a:chExt cx="25400" cy="6350"/>
          </a:xfrm>
        </p:grpSpPr>
        <p:sp>
          <p:nvSpPr>
            <p:cNvPr id="236" name="object 236"/>
            <p:cNvSpPr/>
            <p:nvPr/>
          </p:nvSpPr>
          <p:spPr>
            <a:xfrm>
              <a:off x="1015382" y="233832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15382" y="233832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8" name="object 238"/>
          <p:cNvGrpSpPr/>
          <p:nvPr/>
        </p:nvGrpSpPr>
        <p:grpSpPr>
          <a:xfrm>
            <a:off x="1015382" y="2184722"/>
            <a:ext cx="25400" cy="6350"/>
            <a:chOff x="1015382" y="2184722"/>
            <a:chExt cx="25400" cy="6350"/>
          </a:xfrm>
        </p:grpSpPr>
        <p:sp>
          <p:nvSpPr>
            <p:cNvPr id="239" name="object 239"/>
            <p:cNvSpPr/>
            <p:nvPr/>
          </p:nvSpPr>
          <p:spPr>
            <a:xfrm>
              <a:off x="1015382" y="218789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015382" y="218789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1" name="object 241"/>
          <p:cNvGrpSpPr/>
          <p:nvPr/>
        </p:nvGrpSpPr>
        <p:grpSpPr>
          <a:xfrm>
            <a:off x="1015382" y="2034292"/>
            <a:ext cx="25400" cy="6350"/>
            <a:chOff x="1015382" y="2034292"/>
            <a:chExt cx="25400" cy="6350"/>
          </a:xfrm>
        </p:grpSpPr>
        <p:sp>
          <p:nvSpPr>
            <p:cNvPr id="242" name="object 242"/>
            <p:cNvSpPr/>
            <p:nvPr/>
          </p:nvSpPr>
          <p:spPr>
            <a:xfrm>
              <a:off x="1015382" y="203746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015382" y="203746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4" name="object 244"/>
          <p:cNvGrpSpPr/>
          <p:nvPr/>
        </p:nvGrpSpPr>
        <p:grpSpPr>
          <a:xfrm>
            <a:off x="1015382" y="1883862"/>
            <a:ext cx="25400" cy="6350"/>
            <a:chOff x="1015382" y="1883862"/>
            <a:chExt cx="25400" cy="6350"/>
          </a:xfrm>
        </p:grpSpPr>
        <p:sp>
          <p:nvSpPr>
            <p:cNvPr id="245" name="object 245"/>
            <p:cNvSpPr/>
            <p:nvPr/>
          </p:nvSpPr>
          <p:spPr>
            <a:xfrm>
              <a:off x="1015382" y="188703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015382" y="188703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7" name="object 247"/>
          <p:cNvGrpSpPr/>
          <p:nvPr/>
        </p:nvGrpSpPr>
        <p:grpSpPr>
          <a:xfrm>
            <a:off x="1015382" y="1733430"/>
            <a:ext cx="25400" cy="6350"/>
            <a:chOff x="1015382" y="1733430"/>
            <a:chExt cx="25400" cy="6350"/>
          </a:xfrm>
        </p:grpSpPr>
        <p:sp>
          <p:nvSpPr>
            <p:cNvPr id="248" name="object 248"/>
            <p:cNvSpPr/>
            <p:nvPr/>
          </p:nvSpPr>
          <p:spPr>
            <a:xfrm>
              <a:off x="1015382" y="1736605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015382" y="1736605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0" name="object 250"/>
          <p:cNvGrpSpPr/>
          <p:nvPr/>
        </p:nvGrpSpPr>
        <p:grpSpPr>
          <a:xfrm>
            <a:off x="1015382" y="1583000"/>
            <a:ext cx="25400" cy="6350"/>
            <a:chOff x="1015382" y="1583000"/>
            <a:chExt cx="25400" cy="6350"/>
          </a:xfrm>
        </p:grpSpPr>
        <p:sp>
          <p:nvSpPr>
            <p:cNvPr id="251" name="object 251"/>
            <p:cNvSpPr/>
            <p:nvPr/>
          </p:nvSpPr>
          <p:spPr>
            <a:xfrm>
              <a:off x="1015382" y="1586175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015382" y="1586175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3" name="object 253"/>
          <p:cNvGrpSpPr/>
          <p:nvPr/>
        </p:nvGrpSpPr>
        <p:grpSpPr>
          <a:xfrm>
            <a:off x="1015382" y="1432570"/>
            <a:ext cx="25400" cy="6350"/>
            <a:chOff x="1015382" y="1432570"/>
            <a:chExt cx="25400" cy="6350"/>
          </a:xfrm>
        </p:grpSpPr>
        <p:sp>
          <p:nvSpPr>
            <p:cNvPr id="254" name="object 254"/>
            <p:cNvSpPr/>
            <p:nvPr/>
          </p:nvSpPr>
          <p:spPr>
            <a:xfrm>
              <a:off x="1015382" y="1435745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015382" y="1435745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6" name="object 256"/>
          <p:cNvGrpSpPr/>
          <p:nvPr/>
        </p:nvGrpSpPr>
        <p:grpSpPr>
          <a:xfrm>
            <a:off x="1015382" y="1282139"/>
            <a:ext cx="25400" cy="6350"/>
            <a:chOff x="1015382" y="1282139"/>
            <a:chExt cx="25400" cy="6350"/>
          </a:xfrm>
        </p:grpSpPr>
        <p:sp>
          <p:nvSpPr>
            <p:cNvPr id="257" name="object 257"/>
            <p:cNvSpPr/>
            <p:nvPr/>
          </p:nvSpPr>
          <p:spPr>
            <a:xfrm>
              <a:off x="1015382" y="128531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015382" y="128531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9" name="object 259"/>
          <p:cNvGrpSpPr/>
          <p:nvPr/>
        </p:nvGrpSpPr>
        <p:grpSpPr>
          <a:xfrm>
            <a:off x="1015382" y="1131709"/>
            <a:ext cx="25400" cy="6350"/>
            <a:chOff x="1015382" y="1131709"/>
            <a:chExt cx="25400" cy="6350"/>
          </a:xfrm>
        </p:grpSpPr>
        <p:sp>
          <p:nvSpPr>
            <p:cNvPr id="260" name="object 260"/>
            <p:cNvSpPr/>
            <p:nvPr/>
          </p:nvSpPr>
          <p:spPr>
            <a:xfrm>
              <a:off x="1015382" y="113488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015382" y="113488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2" name="object 262"/>
          <p:cNvGrpSpPr/>
          <p:nvPr/>
        </p:nvGrpSpPr>
        <p:grpSpPr>
          <a:xfrm>
            <a:off x="1015382" y="981279"/>
            <a:ext cx="25400" cy="6350"/>
            <a:chOff x="1015382" y="981279"/>
            <a:chExt cx="25400" cy="6350"/>
          </a:xfrm>
        </p:grpSpPr>
        <p:sp>
          <p:nvSpPr>
            <p:cNvPr id="263" name="object 263"/>
            <p:cNvSpPr/>
            <p:nvPr/>
          </p:nvSpPr>
          <p:spPr>
            <a:xfrm>
              <a:off x="1015382" y="98445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015382" y="98445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5" name="object 265"/>
          <p:cNvGrpSpPr/>
          <p:nvPr/>
        </p:nvGrpSpPr>
        <p:grpSpPr>
          <a:xfrm>
            <a:off x="1015382" y="830849"/>
            <a:ext cx="25400" cy="6350"/>
            <a:chOff x="1015382" y="830849"/>
            <a:chExt cx="25400" cy="6350"/>
          </a:xfrm>
        </p:grpSpPr>
        <p:sp>
          <p:nvSpPr>
            <p:cNvPr id="266" name="object 266"/>
            <p:cNvSpPr/>
            <p:nvPr/>
          </p:nvSpPr>
          <p:spPr>
            <a:xfrm>
              <a:off x="1015382" y="83402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015382" y="83402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8" name="object 268"/>
          <p:cNvGrpSpPr/>
          <p:nvPr/>
        </p:nvGrpSpPr>
        <p:grpSpPr>
          <a:xfrm>
            <a:off x="1015382" y="680417"/>
            <a:ext cx="25400" cy="6350"/>
            <a:chOff x="1015382" y="680417"/>
            <a:chExt cx="25400" cy="6350"/>
          </a:xfrm>
        </p:grpSpPr>
        <p:sp>
          <p:nvSpPr>
            <p:cNvPr id="269" name="object 269"/>
            <p:cNvSpPr/>
            <p:nvPr/>
          </p:nvSpPr>
          <p:spPr>
            <a:xfrm>
              <a:off x="1015382" y="683592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39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015382" y="683592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" name="object 271"/>
          <p:cNvGrpSpPr/>
          <p:nvPr/>
        </p:nvGrpSpPr>
        <p:grpSpPr>
          <a:xfrm>
            <a:off x="894603" y="295685"/>
            <a:ext cx="241300" cy="151130"/>
            <a:chOff x="894603" y="295685"/>
            <a:chExt cx="241300" cy="151130"/>
          </a:xfrm>
        </p:grpSpPr>
        <p:pic>
          <p:nvPicPr>
            <p:cNvPr id="272" name="object 2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603" y="298326"/>
              <a:ext cx="112166" cy="148132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1517" y="295685"/>
              <a:ext cx="94081" cy="150774"/>
            </a:xfrm>
            <a:prstGeom prst="rect">
              <a:avLst/>
            </a:prstGeom>
          </p:spPr>
        </p:pic>
      </p:grpSp>
      <p:sp>
        <p:nvSpPr>
          <p:cNvPr id="274" name="object 274"/>
          <p:cNvSpPr/>
          <p:nvPr/>
        </p:nvSpPr>
        <p:spPr>
          <a:xfrm>
            <a:off x="974473" y="6870700"/>
            <a:ext cx="706755" cy="0"/>
          </a:xfrm>
          <a:custGeom>
            <a:avLst/>
            <a:gdLst/>
            <a:ahLst/>
            <a:cxnLst/>
            <a:rect l="l" t="t" r="r" b="b"/>
            <a:pathLst>
              <a:path w="706755">
                <a:moveTo>
                  <a:pt x="0" y="0"/>
                </a:moveTo>
                <a:lnTo>
                  <a:pt x="706262" y="0"/>
                </a:lnTo>
                <a:lnTo>
                  <a:pt x="706262" y="0"/>
                </a:lnTo>
              </a:path>
            </a:pathLst>
          </a:custGeom>
          <a:ln w="13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5" name="object 275"/>
          <p:cNvGrpSpPr/>
          <p:nvPr/>
        </p:nvGrpSpPr>
        <p:grpSpPr>
          <a:xfrm>
            <a:off x="968010" y="6188225"/>
            <a:ext cx="7076440" cy="535305"/>
            <a:chOff x="968010" y="6188225"/>
            <a:chExt cx="7076440" cy="535305"/>
          </a:xfrm>
        </p:grpSpPr>
        <p:sp>
          <p:nvSpPr>
            <p:cNvPr id="276" name="object 276"/>
            <p:cNvSpPr/>
            <p:nvPr/>
          </p:nvSpPr>
          <p:spPr>
            <a:xfrm>
              <a:off x="974826" y="6195880"/>
              <a:ext cx="7062470" cy="520700"/>
            </a:xfrm>
            <a:custGeom>
              <a:avLst/>
              <a:gdLst/>
              <a:ahLst/>
              <a:cxnLst/>
              <a:rect l="l" t="t" r="r" b="b"/>
              <a:pathLst>
                <a:path w="7062470" h="520700">
                  <a:moveTo>
                    <a:pt x="0" y="109470"/>
                  </a:moveTo>
                  <a:lnTo>
                    <a:pt x="36725" y="76320"/>
                  </a:lnTo>
                  <a:lnTo>
                    <a:pt x="67801" y="52204"/>
                  </a:lnTo>
                  <a:lnTo>
                    <a:pt x="122183" y="20781"/>
                  </a:lnTo>
                  <a:lnTo>
                    <a:pt x="171621" y="5470"/>
                  </a:lnTo>
                  <a:lnTo>
                    <a:pt x="195987" y="2628"/>
                  </a:lnTo>
                  <a:lnTo>
                    <a:pt x="220707" y="2776"/>
                  </a:lnTo>
                  <a:lnTo>
                    <a:pt x="273676" y="12440"/>
                  </a:lnTo>
                  <a:lnTo>
                    <a:pt x="336180" y="37322"/>
                  </a:lnTo>
                  <a:lnTo>
                    <a:pt x="373966" y="57626"/>
                  </a:lnTo>
                  <a:lnTo>
                    <a:pt x="419519" y="85715"/>
                  </a:lnTo>
                  <a:lnTo>
                    <a:pt x="482024" y="128134"/>
                  </a:lnTo>
                  <a:lnTo>
                    <a:pt x="674127" y="260691"/>
                  </a:lnTo>
                  <a:lnTo>
                    <a:pt x="741575" y="302325"/>
                  </a:lnTo>
                  <a:lnTo>
                    <a:pt x="804786" y="337827"/>
                  </a:lnTo>
                  <a:lnTo>
                    <a:pt x="866584" y="369079"/>
                  </a:lnTo>
                  <a:lnTo>
                    <a:pt x="928028" y="396774"/>
                  </a:lnTo>
                  <a:lnTo>
                    <a:pt x="990179" y="421472"/>
                  </a:lnTo>
                  <a:lnTo>
                    <a:pt x="1053390" y="443340"/>
                  </a:lnTo>
                  <a:lnTo>
                    <a:pt x="1118367" y="462607"/>
                  </a:lnTo>
                  <a:lnTo>
                    <a:pt x="1185108" y="479229"/>
                  </a:lnTo>
                  <a:lnTo>
                    <a:pt x="1253616" y="493159"/>
                  </a:lnTo>
                  <a:lnTo>
                    <a:pt x="1323536" y="504281"/>
                  </a:lnTo>
                  <a:lnTo>
                    <a:pt x="1394161" y="512446"/>
                  </a:lnTo>
                  <a:lnTo>
                    <a:pt x="1464434" y="517522"/>
                  </a:lnTo>
                  <a:lnTo>
                    <a:pt x="1532589" y="519431"/>
                  </a:lnTo>
                  <a:lnTo>
                    <a:pt x="1597565" y="518260"/>
                  </a:lnTo>
                  <a:lnTo>
                    <a:pt x="1658657" y="514163"/>
                  </a:lnTo>
                  <a:lnTo>
                    <a:pt x="1715157" y="507385"/>
                  </a:lnTo>
                  <a:lnTo>
                    <a:pt x="1767421" y="498110"/>
                  </a:lnTo>
                  <a:lnTo>
                    <a:pt x="1815801" y="486491"/>
                  </a:lnTo>
                  <a:lnTo>
                    <a:pt x="1861002" y="472542"/>
                  </a:lnTo>
                  <a:lnTo>
                    <a:pt x="1903376" y="456317"/>
                  </a:lnTo>
                  <a:lnTo>
                    <a:pt x="1943634" y="437683"/>
                  </a:lnTo>
                  <a:lnTo>
                    <a:pt x="1982478" y="416374"/>
                  </a:lnTo>
                  <a:lnTo>
                    <a:pt x="2020616" y="391982"/>
                  </a:lnTo>
                  <a:lnTo>
                    <a:pt x="2058755" y="363955"/>
                  </a:lnTo>
                  <a:lnTo>
                    <a:pt x="2097952" y="331319"/>
                  </a:lnTo>
                  <a:lnTo>
                    <a:pt x="2139975" y="292269"/>
                  </a:lnTo>
                  <a:lnTo>
                    <a:pt x="2189060" y="242319"/>
                  </a:lnTo>
                  <a:lnTo>
                    <a:pt x="2332431" y="93464"/>
                  </a:lnTo>
                  <a:lnTo>
                    <a:pt x="2366332" y="64457"/>
                  </a:lnTo>
                  <a:lnTo>
                    <a:pt x="2423185" y="26915"/>
                  </a:lnTo>
                  <a:lnTo>
                    <a:pt x="2473330" y="7381"/>
                  </a:lnTo>
                  <a:lnTo>
                    <a:pt x="2522063" y="1084"/>
                  </a:lnTo>
                  <a:lnTo>
                    <a:pt x="2547135" y="2465"/>
                  </a:lnTo>
                  <a:lnTo>
                    <a:pt x="2601164" y="14839"/>
                  </a:lnTo>
                  <a:lnTo>
                    <a:pt x="2666141" y="43373"/>
                  </a:lnTo>
                  <a:lnTo>
                    <a:pt x="2706397" y="66409"/>
                  </a:lnTo>
                  <a:lnTo>
                    <a:pt x="2756542" y="98786"/>
                  </a:lnTo>
                  <a:lnTo>
                    <a:pt x="2834230" y="153041"/>
                  </a:lnTo>
                  <a:lnTo>
                    <a:pt x="2960652" y="241080"/>
                  </a:lnTo>
                  <a:lnTo>
                    <a:pt x="3031277" y="286345"/>
                  </a:lnTo>
                  <a:lnTo>
                    <a:pt x="3095548" y="323991"/>
                  </a:lnTo>
                  <a:lnTo>
                    <a:pt x="3157699" y="356904"/>
                  </a:lnTo>
                  <a:lnTo>
                    <a:pt x="3219143" y="386023"/>
                  </a:lnTo>
                  <a:lnTo>
                    <a:pt x="3280941" y="411958"/>
                  </a:lnTo>
                  <a:lnTo>
                    <a:pt x="3343798" y="435041"/>
                  </a:lnTo>
                  <a:lnTo>
                    <a:pt x="3408069" y="455403"/>
                  </a:lnTo>
                  <a:lnTo>
                    <a:pt x="3474104" y="473132"/>
                  </a:lnTo>
                  <a:lnTo>
                    <a:pt x="3541906" y="488186"/>
                  </a:lnTo>
                  <a:lnTo>
                    <a:pt x="3611472" y="500511"/>
                  </a:lnTo>
                  <a:lnTo>
                    <a:pt x="3681745" y="509891"/>
                  </a:lnTo>
                  <a:lnTo>
                    <a:pt x="3752372" y="516264"/>
                  </a:lnTo>
                  <a:lnTo>
                    <a:pt x="3821586" y="519484"/>
                  </a:lnTo>
                  <a:lnTo>
                    <a:pt x="3887974" y="519577"/>
                  </a:lnTo>
                  <a:lnTo>
                    <a:pt x="3950831" y="516671"/>
                  </a:lnTo>
                  <a:lnTo>
                    <a:pt x="4009452" y="510952"/>
                  </a:lnTo>
                  <a:lnTo>
                    <a:pt x="4063481" y="502672"/>
                  </a:lnTo>
                  <a:lnTo>
                    <a:pt x="4113271" y="492027"/>
                  </a:lnTo>
                  <a:lnTo>
                    <a:pt x="4159533" y="479087"/>
                  </a:lnTo>
                  <a:lnTo>
                    <a:pt x="4202967" y="463818"/>
                  </a:lnTo>
                  <a:lnTo>
                    <a:pt x="4243930" y="446234"/>
                  </a:lnTo>
                  <a:lnTo>
                    <a:pt x="4283127" y="426139"/>
                  </a:lnTo>
                  <a:lnTo>
                    <a:pt x="4321267" y="403201"/>
                  </a:lnTo>
                  <a:lnTo>
                    <a:pt x="4359051" y="376939"/>
                  </a:lnTo>
                  <a:lnTo>
                    <a:pt x="4397542" y="346446"/>
                  </a:lnTo>
                  <a:lnTo>
                    <a:pt x="4437800" y="310607"/>
                  </a:lnTo>
                  <a:lnTo>
                    <a:pt x="4482648" y="266478"/>
                  </a:lnTo>
                  <a:lnTo>
                    <a:pt x="4543032" y="202372"/>
                  </a:lnTo>
                  <a:lnTo>
                    <a:pt x="4624253" y="116622"/>
                  </a:lnTo>
                  <a:lnTo>
                    <a:pt x="4662744" y="80544"/>
                  </a:lnTo>
                  <a:lnTo>
                    <a:pt x="4694525" y="54743"/>
                  </a:lnTo>
                  <a:lnTo>
                    <a:pt x="4749615" y="20968"/>
                  </a:lnTo>
                  <a:lnTo>
                    <a:pt x="4799053" y="4059"/>
                  </a:lnTo>
                  <a:lnTo>
                    <a:pt x="4848139" y="0"/>
                  </a:lnTo>
                  <a:lnTo>
                    <a:pt x="4873563" y="2549"/>
                  </a:lnTo>
                  <a:lnTo>
                    <a:pt x="4929359" y="17771"/>
                  </a:lnTo>
                  <a:lnTo>
                    <a:pt x="4997512" y="50387"/>
                  </a:lnTo>
                  <a:lnTo>
                    <a:pt x="5040947" y="76676"/>
                  </a:lnTo>
                  <a:lnTo>
                    <a:pt x="5097801" y="114884"/>
                  </a:lnTo>
                  <a:lnTo>
                    <a:pt x="5333694" y="277328"/>
                  </a:lnTo>
                  <a:lnTo>
                    <a:pt x="5398669" y="316269"/>
                  </a:lnTo>
                  <a:lnTo>
                    <a:pt x="5460821" y="350024"/>
                  </a:lnTo>
                  <a:lnTo>
                    <a:pt x="5522266" y="379958"/>
                  </a:lnTo>
                  <a:lnTo>
                    <a:pt x="5583711" y="406534"/>
                  </a:lnTo>
                  <a:lnTo>
                    <a:pt x="5646215" y="430262"/>
                  </a:lnTo>
                  <a:lnTo>
                    <a:pt x="5710131" y="451269"/>
                  </a:lnTo>
                  <a:lnTo>
                    <a:pt x="5775460" y="469553"/>
                  </a:lnTo>
                  <a:lnTo>
                    <a:pt x="5842909" y="485271"/>
                  </a:lnTo>
                  <a:lnTo>
                    <a:pt x="5912122" y="498269"/>
                  </a:lnTo>
                  <a:lnTo>
                    <a:pt x="5982395" y="508378"/>
                  </a:lnTo>
                  <a:lnTo>
                    <a:pt x="6053021" y="515482"/>
                  </a:lnTo>
                  <a:lnTo>
                    <a:pt x="6122588" y="519458"/>
                  </a:lnTo>
                  <a:lnTo>
                    <a:pt x="6190037" y="520299"/>
                  </a:lnTo>
                  <a:lnTo>
                    <a:pt x="6253954" y="518088"/>
                  </a:lnTo>
                  <a:lnTo>
                    <a:pt x="6313632" y="513013"/>
                  </a:lnTo>
                  <a:lnTo>
                    <a:pt x="6368722" y="505321"/>
                  </a:lnTo>
                  <a:lnTo>
                    <a:pt x="6419571" y="495196"/>
                  </a:lnTo>
                  <a:lnTo>
                    <a:pt x="6466538" y="482804"/>
                  </a:lnTo>
                  <a:lnTo>
                    <a:pt x="6510679" y="468042"/>
                  </a:lnTo>
                  <a:lnTo>
                    <a:pt x="6552349" y="450904"/>
                  </a:lnTo>
                  <a:lnTo>
                    <a:pt x="6591899" y="431370"/>
                  </a:lnTo>
                  <a:lnTo>
                    <a:pt x="6630391" y="408965"/>
                  </a:lnTo>
                  <a:lnTo>
                    <a:pt x="6668176" y="383445"/>
                  </a:lnTo>
                  <a:lnTo>
                    <a:pt x="6706314" y="353989"/>
                  </a:lnTo>
                  <a:lnTo>
                    <a:pt x="6745865" y="319543"/>
                  </a:lnTo>
                  <a:lnTo>
                    <a:pt x="6788948" y="277899"/>
                  </a:lnTo>
                  <a:lnTo>
                    <a:pt x="6842624" y="221515"/>
                  </a:lnTo>
                  <a:lnTo>
                    <a:pt x="6949621" y="108132"/>
                  </a:lnTo>
                  <a:lnTo>
                    <a:pt x="6986348" y="74343"/>
                  </a:lnTo>
                  <a:lnTo>
                    <a:pt x="7017423" y="49728"/>
                  </a:lnTo>
                  <a:lnTo>
                    <a:pt x="7045320" y="31378"/>
                  </a:lnTo>
                  <a:lnTo>
                    <a:pt x="7062270" y="22132"/>
                  </a:lnTo>
                </a:path>
              </a:pathLst>
            </a:custGeom>
            <a:ln w="136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74826" y="6195041"/>
              <a:ext cx="7062470" cy="521334"/>
            </a:xfrm>
            <a:custGeom>
              <a:avLst/>
              <a:gdLst/>
              <a:ahLst/>
              <a:cxnLst/>
              <a:rect l="l" t="t" r="r" b="b"/>
              <a:pathLst>
                <a:path w="7062470" h="521334">
                  <a:moveTo>
                    <a:pt x="0" y="110987"/>
                  </a:moveTo>
                  <a:lnTo>
                    <a:pt x="43435" y="154825"/>
                  </a:lnTo>
                  <a:lnTo>
                    <a:pt x="196341" y="312872"/>
                  </a:lnTo>
                  <a:lnTo>
                    <a:pt x="238363" y="349838"/>
                  </a:lnTo>
                  <a:lnTo>
                    <a:pt x="277914" y="380650"/>
                  </a:lnTo>
                  <a:lnTo>
                    <a:pt x="316758" y="407079"/>
                  </a:lnTo>
                  <a:lnTo>
                    <a:pt x="355603" y="429849"/>
                  </a:lnTo>
                  <a:lnTo>
                    <a:pt x="395153" y="449544"/>
                  </a:lnTo>
                  <a:lnTo>
                    <a:pt x="436470" y="466722"/>
                  </a:lnTo>
                  <a:lnTo>
                    <a:pt x="479905" y="481474"/>
                  </a:lnTo>
                  <a:lnTo>
                    <a:pt x="526165" y="493944"/>
                  </a:lnTo>
                  <a:lnTo>
                    <a:pt x="575603" y="504101"/>
                  </a:lnTo>
                  <a:lnTo>
                    <a:pt x="628926" y="511927"/>
                  </a:lnTo>
                  <a:lnTo>
                    <a:pt x="686487" y="517271"/>
                  </a:lnTo>
                  <a:lnTo>
                    <a:pt x="748285" y="519925"/>
                  </a:lnTo>
                  <a:lnTo>
                    <a:pt x="813967" y="519678"/>
                  </a:lnTo>
                  <a:lnTo>
                    <a:pt x="882474" y="516371"/>
                  </a:lnTo>
                  <a:lnTo>
                    <a:pt x="952748" y="509928"/>
                  </a:lnTo>
                  <a:lnTo>
                    <a:pt x="1023021" y="500451"/>
                  </a:lnTo>
                  <a:lnTo>
                    <a:pt x="1092588" y="488024"/>
                  </a:lnTo>
                  <a:lnTo>
                    <a:pt x="1160741" y="472778"/>
                  </a:lnTo>
                  <a:lnTo>
                    <a:pt x="1227131" y="454820"/>
                  </a:lnTo>
                  <a:lnTo>
                    <a:pt x="1291401" y="434312"/>
                  </a:lnTo>
                  <a:lnTo>
                    <a:pt x="1354258" y="411080"/>
                  </a:lnTo>
                  <a:lnTo>
                    <a:pt x="1416056" y="384998"/>
                  </a:lnTo>
                  <a:lnTo>
                    <a:pt x="1477148" y="355912"/>
                  </a:lnTo>
                  <a:lnTo>
                    <a:pt x="1538593" y="323276"/>
                  </a:lnTo>
                  <a:lnTo>
                    <a:pt x="1601803" y="286219"/>
                  </a:lnTo>
                  <a:lnTo>
                    <a:pt x="1669251" y="243089"/>
                  </a:lnTo>
                  <a:lnTo>
                    <a:pt x="1750118" y="187577"/>
                  </a:lnTo>
                  <a:lnTo>
                    <a:pt x="1906555" y="79304"/>
                  </a:lnTo>
                  <a:lnTo>
                    <a:pt x="1953521" y="51137"/>
                  </a:lnTo>
                  <a:lnTo>
                    <a:pt x="1991659" y="31667"/>
                  </a:lnTo>
                  <a:lnTo>
                    <a:pt x="2054517" y="9112"/>
                  </a:lnTo>
                  <a:lnTo>
                    <a:pt x="2107486" y="2262"/>
                  </a:lnTo>
                  <a:lnTo>
                    <a:pt x="2132206" y="3611"/>
                  </a:lnTo>
                  <a:lnTo>
                    <a:pt x="2180937" y="15548"/>
                  </a:lnTo>
                  <a:lnTo>
                    <a:pt x="2231436" y="41091"/>
                  </a:lnTo>
                  <a:lnTo>
                    <a:pt x="2289703" y="85623"/>
                  </a:lnTo>
                  <a:lnTo>
                    <a:pt x="2325369" y="119103"/>
                  </a:lnTo>
                  <a:lnTo>
                    <a:pt x="2372688" y="168040"/>
                  </a:lnTo>
                  <a:lnTo>
                    <a:pt x="2493812" y="295112"/>
                  </a:lnTo>
                  <a:lnTo>
                    <a:pt x="2537600" y="335582"/>
                  </a:lnTo>
                  <a:lnTo>
                    <a:pt x="2577858" y="368726"/>
                  </a:lnTo>
                  <a:lnTo>
                    <a:pt x="2616702" y="396812"/>
                  </a:lnTo>
                  <a:lnTo>
                    <a:pt x="2655193" y="420936"/>
                  </a:lnTo>
                  <a:lnTo>
                    <a:pt x="2694391" y="441935"/>
                  </a:lnTo>
                  <a:lnTo>
                    <a:pt x="2735000" y="460227"/>
                  </a:lnTo>
                  <a:lnTo>
                    <a:pt x="2777376" y="475966"/>
                  </a:lnTo>
                  <a:lnTo>
                    <a:pt x="2822224" y="489368"/>
                  </a:lnTo>
                  <a:lnTo>
                    <a:pt x="2870249" y="500519"/>
                  </a:lnTo>
                  <a:lnTo>
                    <a:pt x="2921807" y="509345"/>
                  </a:lnTo>
                  <a:lnTo>
                    <a:pt x="2977601" y="515777"/>
                  </a:lnTo>
                  <a:lnTo>
                    <a:pt x="3037634" y="519603"/>
                  </a:lnTo>
                  <a:lnTo>
                    <a:pt x="3101551" y="520617"/>
                  </a:lnTo>
                  <a:lnTo>
                    <a:pt x="3168999" y="518636"/>
                  </a:lnTo>
                  <a:lnTo>
                    <a:pt x="3238566" y="513553"/>
                  </a:lnTo>
                  <a:lnTo>
                    <a:pt x="3309191" y="505345"/>
                  </a:lnTo>
                  <a:lnTo>
                    <a:pt x="3379112" y="494181"/>
                  </a:lnTo>
                  <a:lnTo>
                    <a:pt x="3447973" y="480127"/>
                  </a:lnTo>
                  <a:lnTo>
                    <a:pt x="3515068" y="463345"/>
                  </a:lnTo>
                  <a:lnTo>
                    <a:pt x="3580397" y="443877"/>
                  </a:lnTo>
                  <a:lnTo>
                    <a:pt x="3643961" y="421766"/>
                  </a:lnTo>
                  <a:lnTo>
                    <a:pt x="3706112" y="396928"/>
                  </a:lnTo>
                  <a:lnTo>
                    <a:pt x="3767204" y="369249"/>
                  </a:lnTo>
                  <a:lnTo>
                    <a:pt x="3828296" y="338224"/>
                  </a:lnTo>
                  <a:lnTo>
                    <a:pt x="3890092" y="303424"/>
                  </a:lnTo>
                  <a:lnTo>
                    <a:pt x="3955069" y="263295"/>
                  </a:lnTo>
                  <a:lnTo>
                    <a:pt x="4027461" y="214904"/>
                  </a:lnTo>
                  <a:lnTo>
                    <a:pt x="4142229" y="133835"/>
                  </a:lnTo>
                  <a:lnTo>
                    <a:pt x="4219211" y="81280"/>
                  </a:lnTo>
                  <a:lnTo>
                    <a:pt x="4267238" y="52029"/>
                  </a:lnTo>
                  <a:lnTo>
                    <a:pt x="4306082" y="31814"/>
                  </a:lnTo>
                  <a:lnTo>
                    <a:pt x="4368939" y="8568"/>
                  </a:lnTo>
                  <a:lnTo>
                    <a:pt x="4421909" y="1049"/>
                  </a:lnTo>
                  <a:lnTo>
                    <a:pt x="4446628" y="2075"/>
                  </a:lnTo>
                  <a:lnTo>
                    <a:pt x="4494654" y="13142"/>
                  </a:lnTo>
                  <a:lnTo>
                    <a:pt x="4544799" y="37740"/>
                  </a:lnTo>
                  <a:lnTo>
                    <a:pt x="4602005" y="80676"/>
                  </a:lnTo>
                  <a:lnTo>
                    <a:pt x="4636612" y="112783"/>
                  </a:lnTo>
                  <a:lnTo>
                    <a:pt x="4681107" y="158489"/>
                  </a:lnTo>
                  <a:lnTo>
                    <a:pt x="4820593" y="304727"/>
                  </a:lnTo>
                  <a:lnTo>
                    <a:pt x="4863322" y="343433"/>
                  </a:lnTo>
                  <a:lnTo>
                    <a:pt x="4902874" y="375242"/>
                  </a:lnTo>
                  <a:lnTo>
                    <a:pt x="4941365" y="402363"/>
                  </a:lnTo>
                  <a:lnTo>
                    <a:pt x="4979855" y="425809"/>
                  </a:lnTo>
                  <a:lnTo>
                    <a:pt x="5019054" y="446158"/>
                  </a:lnTo>
                  <a:lnTo>
                    <a:pt x="5059663" y="463835"/>
                  </a:lnTo>
                  <a:lnTo>
                    <a:pt x="5102392" y="479116"/>
                  </a:lnTo>
                  <a:lnTo>
                    <a:pt x="5147593" y="492052"/>
                  </a:lnTo>
                  <a:lnTo>
                    <a:pt x="5195972" y="502734"/>
                  </a:lnTo>
                  <a:lnTo>
                    <a:pt x="5248235" y="511142"/>
                  </a:lnTo>
                  <a:lnTo>
                    <a:pt x="5304737" y="517119"/>
                  </a:lnTo>
                  <a:lnTo>
                    <a:pt x="5365475" y="520459"/>
                  </a:lnTo>
                  <a:lnTo>
                    <a:pt x="5430099" y="520955"/>
                  </a:lnTo>
                  <a:lnTo>
                    <a:pt x="5497899" y="518437"/>
                  </a:lnTo>
                  <a:lnTo>
                    <a:pt x="5567819" y="512800"/>
                  </a:lnTo>
                  <a:lnTo>
                    <a:pt x="5638446" y="504059"/>
                  </a:lnTo>
                  <a:lnTo>
                    <a:pt x="5708366" y="492356"/>
                  </a:lnTo>
                  <a:lnTo>
                    <a:pt x="5776872" y="477827"/>
                  </a:lnTo>
                  <a:lnTo>
                    <a:pt x="5843615" y="460582"/>
                  </a:lnTo>
                  <a:lnTo>
                    <a:pt x="5908591" y="440660"/>
                  </a:lnTo>
                  <a:lnTo>
                    <a:pt x="5971801" y="418104"/>
                  </a:lnTo>
                  <a:lnTo>
                    <a:pt x="6033599" y="392833"/>
                  </a:lnTo>
                  <a:lnTo>
                    <a:pt x="6094691" y="364562"/>
                  </a:lnTo>
                  <a:lnTo>
                    <a:pt x="6155783" y="332924"/>
                  </a:lnTo>
                  <a:lnTo>
                    <a:pt x="6217934" y="297288"/>
                  </a:lnTo>
                  <a:lnTo>
                    <a:pt x="6283263" y="256282"/>
                  </a:lnTo>
                  <a:lnTo>
                    <a:pt x="6357773" y="205786"/>
                  </a:lnTo>
                  <a:lnTo>
                    <a:pt x="6565769" y="62301"/>
                  </a:lnTo>
                  <a:lnTo>
                    <a:pt x="6607790" y="38642"/>
                  </a:lnTo>
                  <a:lnTo>
                    <a:pt x="6643104" y="22138"/>
                  </a:lnTo>
                  <a:lnTo>
                    <a:pt x="6702430" y="3804"/>
                  </a:lnTo>
                  <a:lnTo>
                    <a:pt x="6753635" y="0"/>
                  </a:lnTo>
                  <a:lnTo>
                    <a:pt x="6778000" y="2743"/>
                  </a:lnTo>
                  <a:lnTo>
                    <a:pt x="6826379" y="17537"/>
                  </a:lnTo>
                  <a:lnTo>
                    <a:pt x="6877935" y="46894"/>
                  </a:lnTo>
                  <a:lnTo>
                    <a:pt x="6938674" y="97111"/>
                  </a:lnTo>
                  <a:lnTo>
                    <a:pt x="6977873" y="136041"/>
                  </a:lnTo>
                  <a:lnTo>
                    <a:pt x="7039318" y="202016"/>
                  </a:lnTo>
                  <a:lnTo>
                    <a:pt x="7062270" y="226914"/>
                  </a:lnTo>
                </a:path>
              </a:pathLst>
            </a:custGeom>
            <a:ln w="1363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8" name="object 278"/>
          <p:cNvGrpSpPr/>
          <p:nvPr/>
        </p:nvGrpSpPr>
        <p:grpSpPr>
          <a:xfrm>
            <a:off x="833221" y="6150170"/>
            <a:ext cx="6396990" cy="880744"/>
            <a:chOff x="833221" y="6150170"/>
            <a:chExt cx="6396990" cy="880744"/>
          </a:xfrm>
        </p:grpSpPr>
        <p:sp>
          <p:nvSpPr>
            <p:cNvPr id="279" name="object 279"/>
            <p:cNvSpPr/>
            <p:nvPr/>
          </p:nvSpPr>
          <p:spPr>
            <a:xfrm>
              <a:off x="833221" y="6870699"/>
              <a:ext cx="6396990" cy="0"/>
            </a:xfrm>
            <a:custGeom>
              <a:avLst/>
              <a:gdLst/>
              <a:ahLst/>
              <a:cxnLst/>
              <a:rect l="l" t="t" r="r" b="b"/>
              <a:pathLst>
                <a:path w="6396990">
                  <a:moveTo>
                    <a:pt x="0" y="0"/>
                  </a:moveTo>
                  <a:lnTo>
                    <a:pt x="6396873" y="0"/>
                  </a:lnTo>
                </a:path>
              </a:pathLst>
            </a:custGeom>
            <a:ln w="10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974473" y="6150170"/>
              <a:ext cx="0" cy="742315"/>
            </a:xfrm>
            <a:custGeom>
              <a:avLst/>
              <a:gdLst/>
              <a:ahLst/>
              <a:cxnLst/>
              <a:rect l="l" t="t" r="r" b="b"/>
              <a:pathLst>
                <a:path h="742315">
                  <a:moveTo>
                    <a:pt x="0" y="741857"/>
                  </a:moveTo>
                  <a:lnTo>
                    <a:pt x="0" y="0"/>
                  </a:lnTo>
                </a:path>
              </a:pathLst>
            </a:custGeom>
            <a:ln w="10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974473" y="681617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52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74473" y="681617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529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740129" y="681617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52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740129" y="681617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529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7279" y="6929370"/>
              <a:ext cx="64344" cy="101151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4505785" y="681617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52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505785" y="681617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529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434086" y="6929370"/>
              <a:ext cx="59690" cy="99695"/>
            </a:xfrm>
            <a:custGeom>
              <a:avLst/>
              <a:gdLst/>
              <a:ahLst/>
              <a:cxnLst/>
              <a:rect l="l" t="t" r="r" b="b"/>
              <a:pathLst>
                <a:path w="59689" h="99695">
                  <a:moveTo>
                    <a:pt x="37216" y="0"/>
                  </a:moveTo>
                  <a:lnTo>
                    <a:pt x="23719" y="0"/>
                  </a:lnTo>
                  <a:lnTo>
                    <a:pt x="0" y="4771"/>
                  </a:lnTo>
                  <a:lnTo>
                    <a:pt x="0" y="17040"/>
                  </a:lnTo>
                  <a:lnTo>
                    <a:pt x="23856" y="12269"/>
                  </a:lnTo>
                  <a:lnTo>
                    <a:pt x="23856" y="88064"/>
                  </a:lnTo>
                  <a:lnTo>
                    <a:pt x="1908" y="88064"/>
                  </a:lnTo>
                  <a:lnTo>
                    <a:pt x="1908" y="99380"/>
                  </a:lnTo>
                  <a:lnTo>
                    <a:pt x="59164" y="99380"/>
                  </a:lnTo>
                  <a:lnTo>
                    <a:pt x="59164" y="88064"/>
                  </a:lnTo>
                  <a:lnTo>
                    <a:pt x="37216" y="88064"/>
                  </a:lnTo>
                  <a:lnTo>
                    <a:pt x="372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4790" y="6927598"/>
              <a:ext cx="68707" cy="102923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6271442" y="681617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52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271442" y="681617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529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199742" y="6929370"/>
              <a:ext cx="59690" cy="99695"/>
            </a:xfrm>
            <a:custGeom>
              <a:avLst/>
              <a:gdLst/>
              <a:ahLst/>
              <a:cxnLst/>
              <a:rect l="l" t="t" r="r" b="b"/>
              <a:pathLst>
                <a:path w="59689" h="99695">
                  <a:moveTo>
                    <a:pt x="37217" y="0"/>
                  </a:moveTo>
                  <a:lnTo>
                    <a:pt x="23721" y="0"/>
                  </a:lnTo>
                  <a:lnTo>
                    <a:pt x="0" y="4771"/>
                  </a:lnTo>
                  <a:lnTo>
                    <a:pt x="0" y="17040"/>
                  </a:lnTo>
                  <a:lnTo>
                    <a:pt x="23856" y="12269"/>
                  </a:lnTo>
                  <a:lnTo>
                    <a:pt x="23856" y="88064"/>
                  </a:lnTo>
                  <a:lnTo>
                    <a:pt x="1908" y="88064"/>
                  </a:lnTo>
                  <a:lnTo>
                    <a:pt x="1908" y="99380"/>
                  </a:lnTo>
                  <a:lnTo>
                    <a:pt x="59164" y="99380"/>
                  </a:lnTo>
                  <a:lnTo>
                    <a:pt x="59164" y="88064"/>
                  </a:lnTo>
                  <a:lnTo>
                    <a:pt x="37217" y="88064"/>
                  </a:lnTo>
                  <a:lnTo>
                    <a:pt x="372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1945" y="6929370"/>
              <a:ext cx="64344" cy="101151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327605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327605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680736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680736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33867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33867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386998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386998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093260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93260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446392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446392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799523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799523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152655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152655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858917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858917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212047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212047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565179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565179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918310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918310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624572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624572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977704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977704" y="684343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74473" y="6870699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5452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974473" y="6870699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529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974473" y="6694134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5452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974473" y="6694134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529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6" name="object 326"/>
          <p:cNvGrpSpPr/>
          <p:nvPr/>
        </p:nvGrpSpPr>
        <p:grpSpPr>
          <a:xfrm>
            <a:off x="712102" y="6630578"/>
            <a:ext cx="196215" cy="103505"/>
            <a:chOff x="712102" y="6630578"/>
            <a:chExt cx="196215" cy="103505"/>
          </a:xfrm>
        </p:grpSpPr>
        <p:pic>
          <p:nvPicPr>
            <p:cNvPr id="327" name="object 3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2102" y="6630578"/>
              <a:ext cx="68706" cy="102923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804393" y="6714824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5" h="17145">
                  <a:moveTo>
                    <a:pt x="14041" y="0"/>
                  </a:moveTo>
                  <a:lnTo>
                    <a:pt x="0" y="0"/>
                  </a:lnTo>
                  <a:lnTo>
                    <a:pt x="0" y="16904"/>
                  </a:lnTo>
                  <a:lnTo>
                    <a:pt x="14041" y="16904"/>
                  </a:lnTo>
                  <a:lnTo>
                    <a:pt x="140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3654" y="6632349"/>
              <a:ext cx="64344" cy="101151"/>
            </a:xfrm>
            <a:prstGeom prst="rect">
              <a:avLst/>
            </a:prstGeom>
          </p:spPr>
        </p:pic>
      </p:grpSp>
      <p:grpSp>
        <p:nvGrpSpPr>
          <p:cNvPr id="330" name="object 330"/>
          <p:cNvGrpSpPr/>
          <p:nvPr/>
        </p:nvGrpSpPr>
        <p:grpSpPr>
          <a:xfrm>
            <a:off x="974473" y="6514160"/>
            <a:ext cx="54610" cy="6985"/>
            <a:chOff x="974473" y="6514160"/>
            <a:chExt cx="54610" cy="6985"/>
          </a:xfrm>
        </p:grpSpPr>
        <p:sp>
          <p:nvSpPr>
            <p:cNvPr id="331" name="object 331"/>
            <p:cNvSpPr/>
            <p:nvPr/>
          </p:nvSpPr>
          <p:spPr>
            <a:xfrm>
              <a:off x="974473" y="6517568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5452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974473" y="6517568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529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3" name="object 333"/>
          <p:cNvSpPr/>
          <p:nvPr/>
        </p:nvSpPr>
        <p:spPr>
          <a:xfrm>
            <a:off x="848246" y="6455784"/>
            <a:ext cx="59690" cy="99695"/>
          </a:xfrm>
          <a:custGeom>
            <a:avLst/>
            <a:gdLst/>
            <a:ahLst/>
            <a:cxnLst/>
            <a:rect l="l" t="t" r="r" b="b"/>
            <a:pathLst>
              <a:path w="59690" h="99695">
                <a:moveTo>
                  <a:pt x="37216" y="0"/>
                </a:moveTo>
                <a:lnTo>
                  <a:pt x="23720" y="0"/>
                </a:lnTo>
                <a:lnTo>
                  <a:pt x="0" y="4771"/>
                </a:lnTo>
                <a:lnTo>
                  <a:pt x="0" y="17040"/>
                </a:lnTo>
                <a:lnTo>
                  <a:pt x="23856" y="12269"/>
                </a:lnTo>
                <a:lnTo>
                  <a:pt x="23856" y="88065"/>
                </a:lnTo>
                <a:lnTo>
                  <a:pt x="1908" y="88065"/>
                </a:lnTo>
                <a:lnTo>
                  <a:pt x="1908" y="99380"/>
                </a:lnTo>
                <a:lnTo>
                  <a:pt x="59164" y="99380"/>
                </a:lnTo>
                <a:lnTo>
                  <a:pt x="59164" y="88065"/>
                </a:lnTo>
                <a:lnTo>
                  <a:pt x="37216" y="88065"/>
                </a:lnTo>
                <a:lnTo>
                  <a:pt x="37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4" name="object 334"/>
          <p:cNvGrpSpPr/>
          <p:nvPr/>
        </p:nvGrpSpPr>
        <p:grpSpPr>
          <a:xfrm>
            <a:off x="974473" y="6337594"/>
            <a:ext cx="54610" cy="6985"/>
            <a:chOff x="974473" y="6337594"/>
            <a:chExt cx="54610" cy="6985"/>
          </a:xfrm>
        </p:grpSpPr>
        <p:sp>
          <p:nvSpPr>
            <p:cNvPr id="335" name="object 335"/>
            <p:cNvSpPr/>
            <p:nvPr/>
          </p:nvSpPr>
          <p:spPr>
            <a:xfrm>
              <a:off x="974473" y="6341003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5452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974473" y="6341003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529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7" name="object 337"/>
          <p:cNvGrpSpPr/>
          <p:nvPr/>
        </p:nvGrpSpPr>
        <p:grpSpPr>
          <a:xfrm>
            <a:off x="718100" y="6279219"/>
            <a:ext cx="190500" cy="101600"/>
            <a:chOff x="718100" y="6279219"/>
            <a:chExt cx="190500" cy="101600"/>
          </a:xfrm>
        </p:grpSpPr>
        <p:sp>
          <p:nvSpPr>
            <p:cNvPr id="338" name="object 338"/>
            <p:cNvSpPr/>
            <p:nvPr/>
          </p:nvSpPr>
          <p:spPr>
            <a:xfrm>
              <a:off x="718096" y="6279222"/>
              <a:ext cx="100330" cy="99695"/>
            </a:xfrm>
            <a:custGeom>
              <a:avLst/>
              <a:gdLst/>
              <a:ahLst/>
              <a:cxnLst/>
              <a:rect l="l" t="t" r="r" b="b"/>
              <a:pathLst>
                <a:path w="100330" h="99695">
                  <a:moveTo>
                    <a:pt x="59156" y="88061"/>
                  </a:moveTo>
                  <a:lnTo>
                    <a:pt x="37211" y="88061"/>
                  </a:lnTo>
                  <a:lnTo>
                    <a:pt x="37211" y="0"/>
                  </a:lnTo>
                  <a:lnTo>
                    <a:pt x="23723" y="0"/>
                  </a:lnTo>
                  <a:lnTo>
                    <a:pt x="0" y="4775"/>
                  </a:lnTo>
                  <a:lnTo>
                    <a:pt x="0" y="17043"/>
                  </a:lnTo>
                  <a:lnTo>
                    <a:pt x="23850" y="12268"/>
                  </a:lnTo>
                  <a:lnTo>
                    <a:pt x="23850" y="88061"/>
                  </a:lnTo>
                  <a:lnTo>
                    <a:pt x="1905" y="88061"/>
                  </a:lnTo>
                  <a:lnTo>
                    <a:pt x="1905" y="99377"/>
                  </a:lnTo>
                  <a:lnTo>
                    <a:pt x="59156" y="99377"/>
                  </a:lnTo>
                  <a:lnTo>
                    <a:pt x="59156" y="88061"/>
                  </a:lnTo>
                  <a:close/>
                </a:path>
                <a:path w="100330" h="99695">
                  <a:moveTo>
                    <a:pt x="100330" y="82473"/>
                  </a:moveTo>
                  <a:lnTo>
                    <a:pt x="86296" y="82473"/>
                  </a:lnTo>
                  <a:lnTo>
                    <a:pt x="86296" y="99377"/>
                  </a:lnTo>
                  <a:lnTo>
                    <a:pt x="100330" y="99377"/>
                  </a:lnTo>
                  <a:lnTo>
                    <a:pt x="100330" y="824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3654" y="6279219"/>
              <a:ext cx="64344" cy="101151"/>
            </a:xfrm>
            <a:prstGeom prst="rect">
              <a:avLst/>
            </a:prstGeom>
          </p:spPr>
        </p:pic>
      </p:grpSp>
      <p:grpSp>
        <p:nvGrpSpPr>
          <p:cNvPr id="340" name="object 340"/>
          <p:cNvGrpSpPr/>
          <p:nvPr/>
        </p:nvGrpSpPr>
        <p:grpSpPr>
          <a:xfrm>
            <a:off x="974473" y="6161029"/>
            <a:ext cx="54610" cy="6985"/>
            <a:chOff x="974473" y="6161029"/>
            <a:chExt cx="54610" cy="6985"/>
          </a:xfrm>
        </p:grpSpPr>
        <p:sp>
          <p:nvSpPr>
            <p:cNvPr id="341" name="object 341"/>
            <p:cNvSpPr/>
            <p:nvPr/>
          </p:nvSpPr>
          <p:spPr>
            <a:xfrm>
              <a:off x="974473" y="6164437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5452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74473" y="6164437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529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3" name="object 343"/>
          <p:cNvSpPr/>
          <p:nvPr/>
        </p:nvSpPr>
        <p:spPr>
          <a:xfrm>
            <a:off x="843202" y="6100881"/>
            <a:ext cx="63500" cy="101600"/>
          </a:xfrm>
          <a:custGeom>
            <a:avLst/>
            <a:gdLst/>
            <a:ahLst/>
            <a:cxnLst/>
            <a:rect l="l" t="t" r="r" b="b"/>
            <a:pathLst>
              <a:path w="63500" h="101600">
                <a:moveTo>
                  <a:pt x="28764" y="0"/>
                </a:moveTo>
                <a:lnTo>
                  <a:pt x="24810" y="0"/>
                </a:lnTo>
                <a:lnTo>
                  <a:pt x="20448" y="544"/>
                </a:lnTo>
                <a:lnTo>
                  <a:pt x="11178" y="2725"/>
                </a:lnTo>
                <a:lnTo>
                  <a:pt x="6134" y="4361"/>
                </a:lnTo>
                <a:lnTo>
                  <a:pt x="681" y="6543"/>
                </a:lnTo>
                <a:lnTo>
                  <a:pt x="681" y="20175"/>
                </a:lnTo>
                <a:lnTo>
                  <a:pt x="5998" y="17175"/>
                </a:lnTo>
                <a:lnTo>
                  <a:pt x="11042" y="14994"/>
                </a:lnTo>
                <a:lnTo>
                  <a:pt x="20312" y="12132"/>
                </a:lnTo>
                <a:lnTo>
                  <a:pt x="24810" y="11314"/>
                </a:lnTo>
                <a:lnTo>
                  <a:pt x="35035" y="11314"/>
                </a:lnTo>
                <a:lnTo>
                  <a:pt x="39806" y="13086"/>
                </a:lnTo>
                <a:lnTo>
                  <a:pt x="47167" y="19630"/>
                </a:lnTo>
                <a:lnTo>
                  <a:pt x="49076" y="23992"/>
                </a:lnTo>
                <a:lnTo>
                  <a:pt x="49076" y="32444"/>
                </a:lnTo>
                <a:lnTo>
                  <a:pt x="0" y="89835"/>
                </a:lnTo>
                <a:lnTo>
                  <a:pt x="0" y="101151"/>
                </a:lnTo>
                <a:lnTo>
                  <a:pt x="63117" y="101151"/>
                </a:lnTo>
                <a:lnTo>
                  <a:pt x="63117" y="89835"/>
                </a:lnTo>
                <a:lnTo>
                  <a:pt x="16222" y="89835"/>
                </a:lnTo>
                <a:lnTo>
                  <a:pt x="50848" y="54256"/>
                </a:lnTo>
                <a:lnTo>
                  <a:pt x="56028" y="47985"/>
                </a:lnTo>
                <a:lnTo>
                  <a:pt x="58755" y="43623"/>
                </a:lnTo>
                <a:lnTo>
                  <a:pt x="61754" y="36398"/>
                </a:lnTo>
                <a:lnTo>
                  <a:pt x="62572" y="32444"/>
                </a:lnTo>
                <a:lnTo>
                  <a:pt x="62572" y="19766"/>
                </a:lnTo>
                <a:lnTo>
                  <a:pt x="36049" y="485"/>
                </a:lnTo>
                <a:lnTo>
                  <a:pt x="28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4" name="object 344"/>
          <p:cNvGrpSpPr/>
          <p:nvPr/>
        </p:nvGrpSpPr>
        <p:grpSpPr>
          <a:xfrm>
            <a:off x="974473" y="6161029"/>
            <a:ext cx="27305" cy="678180"/>
            <a:chOff x="974473" y="6161029"/>
            <a:chExt cx="27305" cy="678180"/>
          </a:xfrm>
        </p:grpSpPr>
        <p:sp>
          <p:nvSpPr>
            <p:cNvPr id="345" name="object 345"/>
            <p:cNvSpPr/>
            <p:nvPr/>
          </p:nvSpPr>
          <p:spPr>
            <a:xfrm>
              <a:off x="974473" y="683538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74473" y="683538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74473" y="680007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974473" y="680007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974473" y="6764760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974473" y="6764760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74473" y="6729447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74473" y="6729447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974473" y="6694134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74473" y="6694134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74473" y="6658821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74473" y="6658821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974473" y="6623507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74473" y="6623507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74473" y="6588194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74473" y="6588194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74473" y="6552881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974473" y="6552881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974473" y="6517568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974473" y="6517568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974473" y="6482255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974473" y="6482255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974473" y="6446942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974473" y="6446942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974473" y="6411629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974473" y="6411629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974473" y="637631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974473" y="637631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974473" y="6341002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974473" y="6341002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974473" y="6305689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974473" y="6305689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74473" y="627037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974473" y="627037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974473" y="623506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974473" y="623506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974473" y="6199750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974473" y="6199750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974473" y="6164437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74473" y="6164437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5" name="object 385"/>
          <p:cNvSpPr/>
          <p:nvPr/>
        </p:nvSpPr>
        <p:spPr>
          <a:xfrm>
            <a:off x="7230095" y="6824971"/>
            <a:ext cx="1082040" cy="377825"/>
          </a:xfrm>
          <a:custGeom>
            <a:avLst/>
            <a:gdLst/>
            <a:ahLst/>
            <a:cxnLst/>
            <a:rect l="l" t="t" r="r" b="b"/>
            <a:pathLst>
              <a:path w="1082040" h="377825">
                <a:moveTo>
                  <a:pt x="0" y="377440"/>
                </a:moveTo>
                <a:lnTo>
                  <a:pt x="1082038" y="377440"/>
                </a:lnTo>
                <a:lnTo>
                  <a:pt x="1082038" y="0"/>
                </a:lnTo>
                <a:lnTo>
                  <a:pt x="0" y="0"/>
                </a:lnTo>
                <a:lnTo>
                  <a:pt x="0" y="377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6" name="object 386"/>
          <p:cNvGrpSpPr/>
          <p:nvPr/>
        </p:nvGrpSpPr>
        <p:grpSpPr>
          <a:xfrm>
            <a:off x="7073092" y="5454929"/>
            <a:ext cx="1360170" cy="1370330"/>
            <a:chOff x="7073092" y="5454929"/>
            <a:chExt cx="1360170" cy="1370330"/>
          </a:xfrm>
        </p:grpSpPr>
        <p:sp>
          <p:nvSpPr>
            <p:cNvPr id="387" name="object 387"/>
            <p:cNvSpPr/>
            <p:nvPr/>
          </p:nvSpPr>
          <p:spPr>
            <a:xfrm>
              <a:off x="7230094" y="5454929"/>
              <a:ext cx="1082040" cy="1161415"/>
            </a:xfrm>
            <a:custGeom>
              <a:avLst/>
              <a:gdLst/>
              <a:ahLst/>
              <a:cxnLst/>
              <a:rect l="l" t="t" r="r" b="b"/>
              <a:pathLst>
                <a:path w="1082040" h="1161415">
                  <a:moveTo>
                    <a:pt x="0" y="1161031"/>
                  </a:moveTo>
                  <a:lnTo>
                    <a:pt x="1082038" y="1161031"/>
                  </a:lnTo>
                  <a:lnTo>
                    <a:pt x="1082038" y="0"/>
                  </a:lnTo>
                  <a:lnTo>
                    <a:pt x="0" y="0"/>
                  </a:lnTo>
                  <a:lnTo>
                    <a:pt x="0" y="11610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7073092" y="6615961"/>
              <a:ext cx="1360170" cy="209550"/>
            </a:xfrm>
            <a:custGeom>
              <a:avLst/>
              <a:gdLst/>
              <a:ahLst/>
              <a:cxnLst/>
              <a:rect l="l" t="t" r="r" b="b"/>
              <a:pathLst>
                <a:path w="1360170" h="209550">
                  <a:moveTo>
                    <a:pt x="1359615" y="0"/>
                  </a:moveTo>
                  <a:lnTo>
                    <a:pt x="0" y="0"/>
                  </a:lnTo>
                  <a:lnTo>
                    <a:pt x="0" y="209009"/>
                  </a:lnTo>
                  <a:lnTo>
                    <a:pt x="1359615" y="209009"/>
                  </a:lnTo>
                  <a:lnTo>
                    <a:pt x="1359615" y="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7097715" y="6317338"/>
              <a:ext cx="1137285" cy="271145"/>
            </a:xfrm>
            <a:custGeom>
              <a:avLst/>
              <a:gdLst/>
              <a:ahLst/>
              <a:cxnLst/>
              <a:rect l="l" t="t" r="r" b="b"/>
              <a:pathLst>
                <a:path w="1137284" h="271145">
                  <a:moveTo>
                    <a:pt x="1137087" y="0"/>
                  </a:moveTo>
                  <a:lnTo>
                    <a:pt x="0" y="0"/>
                  </a:lnTo>
                  <a:lnTo>
                    <a:pt x="0" y="270651"/>
                  </a:lnTo>
                  <a:lnTo>
                    <a:pt x="1137087" y="270651"/>
                  </a:lnTo>
                  <a:lnTo>
                    <a:pt x="1137087" y="0"/>
                  </a:lnTo>
                  <a:close/>
                </a:path>
              </a:pathLst>
            </a:custGeom>
            <a:solidFill>
              <a:srgbClr val="00A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0" name="object 390"/>
          <p:cNvSpPr txBox="1"/>
          <p:nvPr/>
        </p:nvSpPr>
        <p:spPr>
          <a:xfrm>
            <a:off x="7094324" y="6376952"/>
            <a:ext cx="1314450" cy="4292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90"/>
              </a:spcBef>
            </a:pP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Densité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 MT"/>
                <a:cs typeface="Arial MT"/>
              </a:rPr>
              <a:t>proies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Densité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 MT"/>
                <a:cs typeface="Arial MT"/>
              </a:rPr>
              <a:t>prédateurs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91" name="object 391"/>
          <p:cNvGrpSpPr/>
          <p:nvPr/>
        </p:nvGrpSpPr>
        <p:grpSpPr>
          <a:xfrm>
            <a:off x="767238" y="7203519"/>
            <a:ext cx="7720965" cy="1747520"/>
            <a:chOff x="767238" y="7203519"/>
            <a:chExt cx="7720965" cy="1747520"/>
          </a:xfrm>
        </p:grpSpPr>
        <p:sp>
          <p:nvSpPr>
            <p:cNvPr id="392" name="object 392"/>
            <p:cNvSpPr/>
            <p:nvPr/>
          </p:nvSpPr>
          <p:spPr>
            <a:xfrm>
              <a:off x="1029609" y="861928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39" y="0"/>
                  </a:lnTo>
                </a:path>
              </a:pathLst>
            </a:custGeom>
            <a:ln w="13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88357" y="8619289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492" y="0"/>
                  </a:lnTo>
                </a:path>
              </a:pathLst>
            </a:custGeom>
            <a:ln w="10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029962" y="7944470"/>
              <a:ext cx="7062470" cy="520700"/>
            </a:xfrm>
            <a:custGeom>
              <a:avLst/>
              <a:gdLst/>
              <a:ahLst/>
              <a:cxnLst/>
              <a:rect l="l" t="t" r="r" b="b"/>
              <a:pathLst>
                <a:path w="7062470" h="520700">
                  <a:moveTo>
                    <a:pt x="0" y="109470"/>
                  </a:moveTo>
                  <a:lnTo>
                    <a:pt x="36725" y="76320"/>
                  </a:lnTo>
                  <a:lnTo>
                    <a:pt x="67801" y="52204"/>
                  </a:lnTo>
                  <a:lnTo>
                    <a:pt x="122183" y="20781"/>
                  </a:lnTo>
                  <a:lnTo>
                    <a:pt x="171621" y="5470"/>
                  </a:lnTo>
                  <a:lnTo>
                    <a:pt x="195987" y="2628"/>
                  </a:lnTo>
                  <a:lnTo>
                    <a:pt x="220707" y="2776"/>
                  </a:lnTo>
                  <a:lnTo>
                    <a:pt x="273676" y="12440"/>
                  </a:lnTo>
                  <a:lnTo>
                    <a:pt x="336180" y="37322"/>
                  </a:lnTo>
                  <a:lnTo>
                    <a:pt x="373966" y="57626"/>
                  </a:lnTo>
                  <a:lnTo>
                    <a:pt x="419519" y="85715"/>
                  </a:lnTo>
                  <a:lnTo>
                    <a:pt x="482024" y="128134"/>
                  </a:lnTo>
                  <a:lnTo>
                    <a:pt x="674127" y="260691"/>
                  </a:lnTo>
                  <a:lnTo>
                    <a:pt x="741575" y="302325"/>
                  </a:lnTo>
                  <a:lnTo>
                    <a:pt x="804786" y="337827"/>
                  </a:lnTo>
                  <a:lnTo>
                    <a:pt x="866584" y="369079"/>
                  </a:lnTo>
                  <a:lnTo>
                    <a:pt x="928028" y="396774"/>
                  </a:lnTo>
                  <a:lnTo>
                    <a:pt x="990179" y="421472"/>
                  </a:lnTo>
                  <a:lnTo>
                    <a:pt x="1053390" y="443340"/>
                  </a:lnTo>
                  <a:lnTo>
                    <a:pt x="1118367" y="462607"/>
                  </a:lnTo>
                  <a:lnTo>
                    <a:pt x="1185108" y="479229"/>
                  </a:lnTo>
                  <a:lnTo>
                    <a:pt x="1253616" y="493159"/>
                  </a:lnTo>
                  <a:lnTo>
                    <a:pt x="1323536" y="504280"/>
                  </a:lnTo>
                  <a:lnTo>
                    <a:pt x="1394161" y="512446"/>
                  </a:lnTo>
                  <a:lnTo>
                    <a:pt x="1464434" y="517522"/>
                  </a:lnTo>
                  <a:lnTo>
                    <a:pt x="1532589" y="519431"/>
                  </a:lnTo>
                  <a:lnTo>
                    <a:pt x="1597565" y="518260"/>
                  </a:lnTo>
                  <a:lnTo>
                    <a:pt x="1658657" y="514163"/>
                  </a:lnTo>
                  <a:lnTo>
                    <a:pt x="1715157" y="507385"/>
                  </a:lnTo>
                  <a:lnTo>
                    <a:pt x="1767421" y="498110"/>
                  </a:lnTo>
                  <a:lnTo>
                    <a:pt x="1815801" y="486491"/>
                  </a:lnTo>
                  <a:lnTo>
                    <a:pt x="1861002" y="472542"/>
                  </a:lnTo>
                  <a:lnTo>
                    <a:pt x="1903376" y="456317"/>
                  </a:lnTo>
                  <a:lnTo>
                    <a:pt x="1943634" y="437683"/>
                  </a:lnTo>
                  <a:lnTo>
                    <a:pt x="1982478" y="416374"/>
                  </a:lnTo>
                  <a:lnTo>
                    <a:pt x="2020616" y="391982"/>
                  </a:lnTo>
                  <a:lnTo>
                    <a:pt x="2058755" y="363955"/>
                  </a:lnTo>
                  <a:lnTo>
                    <a:pt x="2097952" y="331319"/>
                  </a:lnTo>
                  <a:lnTo>
                    <a:pt x="2139975" y="292269"/>
                  </a:lnTo>
                  <a:lnTo>
                    <a:pt x="2189060" y="242319"/>
                  </a:lnTo>
                  <a:lnTo>
                    <a:pt x="2332431" y="93464"/>
                  </a:lnTo>
                  <a:lnTo>
                    <a:pt x="2366332" y="64457"/>
                  </a:lnTo>
                  <a:lnTo>
                    <a:pt x="2423185" y="26915"/>
                  </a:lnTo>
                  <a:lnTo>
                    <a:pt x="2473330" y="7381"/>
                  </a:lnTo>
                  <a:lnTo>
                    <a:pt x="2522063" y="1084"/>
                  </a:lnTo>
                  <a:lnTo>
                    <a:pt x="2547135" y="2465"/>
                  </a:lnTo>
                  <a:lnTo>
                    <a:pt x="2601164" y="14839"/>
                  </a:lnTo>
                  <a:lnTo>
                    <a:pt x="2666141" y="43373"/>
                  </a:lnTo>
                  <a:lnTo>
                    <a:pt x="2706397" y="66409"/>
                  </a:lnTo>
                  <a:lnTo>
                    <a:pt x="2756542" y="98786"/>
                  </a:lnTo>
                  <a:lnTo>
                    <a:pt x="2834230" y="153041"/>
                  </a:lnTo>
                  <a:lnTo>
                    <a:pt x="2960652" y="241080"/>
                  </a:lnTo>
                  <a:lnTo>
                    <a:pt x="3031277" y="286345"/>
                  </a:lnTo>
                  <a:lnTo>
                    <a:pt x="3095548" y="323991"/>
                  </a:lnTo>
                  <a:lnTo>
                    <a:pt x="3157699" y="356904"/>
                  </a:lnTo>
                  <a:lnTo>
                    <a:pt x="3219143" y="386023"/>
                  </a:lnTo>
                  <a:lnTo>
                    <a:pt x="3280941" y="411957"/>
                  </a:lnTo>
                  <a:lnTo>
                    <a:pt x="3343798" y="435041"/>
                  </a:lnTo>
                  <a:lnTo>
                    <a:pt x="3408069" y="455403"/>
                  </a:lnTo>
                  <a:lnTo>
                    <a:pt x="3474104" y="473132"/>
                  </a:lnTo>
                  <a:lnTo>
                    <a:pt x="3541906" y="488186"/>
                  </a:lnTo>
                  <a:lnTo>
                    <a:pt x="3611472" y="500511"/>
                  </a:lnTo>
                  <a:lnTo>
                    <a:pt x="3681745" y="509891"/>
                  </a:lnTo>
                  <a:lnTo>
                    <a:pt x="3752372" y="516264"/>
                  </a:lnTo>
                  <a:lnTo>
                    <a:pt x="3821586" y="519484"/>
                  </a:lnTo>
                  <a:lnTo>
                    <a:pt x="3887974" y="519577"/>
                  </a:lnTo>
                  <a:lnTo>
                    <a:pt x="3950831" y="516671"/>
                  </a:lnTo>
                  <a:lnTo>
                    <a:pt x="4009452" y="510952"/>
                  </a:lnTo>
                  <a:lnTo>
                    <a:pt x="4063481" y="502672"/>
                  </a:lnTo>
                  <a:lnTo>
                    <a:pt x="4113271" y="492027"/>
                  </a:lnTo>
                  <a:lnTo>
                    <a:pt x="4159533" y="479087"/>
                  </a:lnTo>
                  <a:lnTo>
                    <a:pt x="4202967" y="463818"/>
                  </a:lnTo>
                  <a:lnTo>
                    <a:pt x="4243930" y="446234"/>
                  </a:lnTo>
                  <a:lnTo>
                    <a:pt x="4283127" y="426139"/>
                  </a:lnTo>
                  <a:lnTo>
                    <a:pt x="4321267" y="403201"/>
                  </a:lnTo>
                  <a:lnTo>
                    <a:pt x="4359051" y="376939"/>
                  </a:lnTo>
                  <a:lnTo>
                    <a:pt x="4397542" y="346446"/>
                  </a:lnTo>
                  <a:lnTo>
                    <a:pt x="4437800" y="310607"/>
                  </a:lnTo>
                  <a:lnTo>
                    <a:pt x="4482648" y="266478"/>
                  </a:lnTo>
                  <a:lnTo>
                    <a:pt x="4543032" y="202372"/>
                  </a:lnTo>
                  <a:lnTo>
                    <a:pt x="4624253" y="116622"/>
                  </a:lnTo>
                  <a:lnTo>
                    <a:pt x="4662744" y="80544"/>
                  </a:lnTo>
                  <a:lnTo>
                    <a:pt x="4694525" y="54743"/>
                  </a:lnTo>
                  <a:lnTo>
                    <a:pt x="4749615" y="20968"/>
                  </a:lnTo>
                  <a:lnTo>
                    <a:pt x="4799053" y="4059"/>
                  </a:lnTo>
                  <a:lnTo>
                    <a:pt x="4848139" y="0"/>
                  </a:lnTo>
                  <a:lnTo>
                    <a:pt x="4873563" y="2549"/>
                  </a:lnTo>
                  <a:lnTo>
                    <a:pt x="4929359" y="17771"/>
                  </a:lnTo>
                  <a:lnTo>
                    <a:pt x="4997512" y="50387"/>
                  </a:lnTo>
                  <a:lnTo>
                    <a:pt x="5040947" y="76676"/>
                  </a:lnTo>
                  <a:lnTo>
                    <a:pt x="5097801" y="114884"/>
                  </a:lnTo>
                  <a:lnTo>
                    <a:pt x="5333694" y="277328"/>
                  </a:lnTo>
                  <a:lnTo>
                    <a:pt x="5398669" y="316269"/>
                  </a:lnTo>
                  <a:lnTo>
                    <a:pt x="5460821" y="350024"/>
                  </a:lnTo>
                  <a:lnTo>
                    <a:pt x="5522266" y="379958"/>
                  </a:lnTo>
                  <a:lnTo>
                    <a:pt x="5583711" y="406534"/>
                  </a:lnTo>
                  <a:lnTo>
                    <a:pt x="5646215" y="430262"/>
                  </a:lnTo>
                  <a:lnTo>
                    <a:pt x="5710131" y="451269"/>
                  </a:lnTo>
                  <a:lnTo>
                    <a:pt x="5775460" y="469553"/>
                  </a:lnTo>
                  <a:lnTo>
                    <a:pt x="5842909" y="485271"/>
                  </a:lnTo>
                  <a:lnTo>
                    <a:pt x="5912122" y="498269"/>
                  </a:lnTo>
                  <a:lnTo>
                    <a:pt x="5982395" y="508378"/>
                  </a:lnTo>
                  <a:lnTo>
                    <a:pt x="6053021" y="515482"/>
                  </a:lnTo>
                  <a:lnTo>
                    <a:pt x="6122588" y="519458"/>
                  </a:lnTo>
                  <a:lnTo>
                    <a:pt x="6190037" y="520299"/>
                  </a:lnTo>
                  <a:lnTo>
                    <a:pt x="6253954" y="518088"/>
                  </a:lnTo>
                  <a:lnTo>
                    <a:pt x="6313632" y="513013"/>
                  </a:lnTo>
                  <a:lnTo>
                    <a:pt x="6368722" y="505321"/>
                  </a:lnTo>
                  <a:lnTo>
                    <a:pt x="6419571" y="495196"/>
                  </a:lnTo>
                  <a:lnTo>
                    <a:pt x="6466538" y="482804"/>
                  </a:lnTo>
                  <a:lnTo>
                    <a:pt x="6510679" y="468042"/>
                  </a:lnTo>
                  <a:lnTo>
                    <a:pt x="6552349" y="450904"/>
                  </a:lnTo>
                  <a:lnTo>
                    <a:pt x="6591899" y="431370"/>
                  </a:lnTo>
                  <a:lnTo>
                    <a:pt x="6630391" y="408965"/>
                  </a:lnTo>
                  <a:lnTo>
                    <a:pt x="6668176" y="383445"/>
                  </a:lnTo>
                  <a:lnTo>
                    <a:pt x="6706314" y="353989"/>
                  </a:lnTo>
                  <a:lnTo>
                    <a:pt x="6745865" y="319543"/>
                  </a:lnTo>
                  <a:lnTo>
                    <a:pt x="6788948" y="277899"/>
                  </a:lnTo>
                  <a:lnTo>
                    <a:pt x="6842624" y="221515"/>
                  </a:lnTo>
                  <a:lnTo>
                    <a:pt x="6949621" y="108132"/>
                  </a:lnTo>
                  <a:lnTo>
                    <a:pt x="6986348" y="74343"/>
                  </a:lnTo>
                  <a:lnTo>
                    <a:pt x="7017423" y="49728"/>
                  </a:lnTo>
                  <a:lnTo>
                    <a:pt x="7045320" y="31378"/>
                  </a:lnTo>
                  <a:lnTo>
                    <a:pt x="7062270" y="22132"/>
                  </a:lnTo>
                </a:path>
              </a:pathLst>
            </a:custGeom>
            <a:ln w="136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029962" y="7943631"/>
              <a:ext cx="7062470" cy="521334"/>
            </a:xfrm>
            <a:custGeom>
              <a:avLst/>
              <a:gdLst/>
              <a:ahLst/>
              <a:cxnLst/>
              <a:rect l="l" t="t" r="r" b="b"/>
              <a:pathLst>
                <a:path w="7062470" h="521334">
                  <a:moveTo>
                    <a:pt x="0" y="110987"/>
                  </a:moveTo>
                  <a:lnTo>
                    <a:pt x="43435" y="154825"/>
                  </a:lnTo>
                  <a:lnTo>
                    <a:pt x="196341" y="312872"/>
                  </a:lnTo>
                  <a:lnTo>
                    <a:pt x="238363" y="349838"/>
                  </a:lnTo>
                  <a:lnTo>
                    <a:pt x="277914" y="380650"/>
                  </a:lnTo>
                  <a:lnTo>
                    <a:pt x="316758" y="407079"/>
                  </a:lnTo>
                  <a:lnTo>
                    <a:pt x="355603" y="429849"/>
                  </a:lnTo>
                  <a:lnTo>
                    <a:pt x="395153" y="449544"/>
                  </a:lnTo>
                  <a:lnTo>
                    <a:pt x="436470" y="466722"/>
                  </a:lnTo>
                  <a:lnTo>
                    <a:pt x="479905" y="481474"/>
                  </a:lnTo>
                  <a:lnTo>
                    <a:pt x="526165" y="493944"/>
                  </a:lnTo>
                  <a:lnTo>
                    <a:pt x="575603" y="504101"/>
                  </a:lnTo>
                  <a:lnTo>
                    <a:pt x="628926" y="511927"/>
                  </a:lnTo>
                  <a:lnTo>
                    <a:pt x="686487" y="517271"/>
                  </a:lnTo>
                  <a:lnTo>
                    <a:pt x="748285" y="519925"/>
                  </a:lnTo>
                  <a:lnTo>
                    <a:pt x="813967" y="519678"/>
                  </a:lnTo>
                  <a:lnTo>
                    <a:pt x="882474" y="516371"/>
                  </a:lnTo>
                  <a:lnTo>
                    <a:pt x="952748" y="509928"/>
                  </a:lnTo>
                  <a:lnTo>
                    <a:pt x="1023021" y="500451"/>
                  </a:lnTo>
                  <a:lnTo>
                    <a:pt x="1092588" y="488024"/>
                  </a:lnTo>
                  <a:lnTo>
                    <a:pt x="1160741" y="472778"/>
                  </a:lnTo>
                  <a:lnTo>
                    <a:pt x="1227131" y="454820"/>
                  </a:lnTo>
                  <a:lnTo>
                    <a:pt x="1291401" y="434312"/>
                  </a:lnTo>
                  <a:lnTo>
                    <a:pt x="1354258" y="411080"/>
                  </a:lnTo>
                  <a:lnTo>
                    <a:pt x="1416056" y="384998"/>
                  </a:lnTo>
                  <a:lnTo>
                    <a:pt x="1477148" y="355912"/>
                  </a:lnTo>
                  <a:lnTo>
                    <a:pt x="1538593" y="323276"/>
                  </a:lnTo>
                  <a:lnTo>
                    <a:pt x="1601803" y="286219"/>
                  </a:lnTo>
                  <a:lnTo>
                    <a:pt x="1669251" y="243089"/>
                  </a:lnTo>
                  <a:lnTo>
                    <a:pt x="1750118" y="187577"/>
                  </a:lnTo>
                  <a:lnTo>
                    <a:pt x="1906555" y="79304"/>
                  </a:lnTo>
                  <a:lnTo>
                    <a:pt x="1953521" y="51137"/>
                  </a:lnTo>
                  <a:lnTo>
                    <a:pt x="1991659" y="31667"/>
                  </a:lnTo>
                  <a:lnTo>
                    <a:pt x="2054517" y="9112"/>
                  </a:lnTo>
                  <a:lnTo>
                    <a:pt x="2107486" y="2262"/>
                  </a:lnTo>
                  <a:lnTo>
                    <a:pt x="2132206" y="3611"/>
                  </a:lnTo>
                  <a:lnTo>
                    <a:pt x="2180937" y="15548"/>
                  </a:lnTo>
                  <a:lnTo>
                    <a:pt x="2231436" y="41091"/>
                  </a:lnTo>
                  <a:lnTo>
                    <a:pt x="2289703" y="85623"/>
                  </a:lnTo>
                  <a:lnTo>
                    <a:pt x="2325369" y="119103"/>
                  </a:lnTo>
                  <a:lnTo>
                    <a:pt x="2372688" y="168040"/>
                  </a:lnTo>
                  <a:lnTo>
                    <a:pt x="2493812" y="295112"/>
                  </a:lnTo>
                  <a:lnTo>
                    <a:pt x="2537600" y="335582"/>
                  </a:lnTo>
                  <a:lnTo>
                    <a:pt x="2577858" y="368726"/>
                  </a:lnTo>
                  <a:lnTo>
                    <a:pt x="2616702" y="396812"/>
                  </a:lnTo>
                  <a:lnTo>
                    <a:pt x="2655193" y="420936"/>
                  </a:lnTo>
                  <a:lnTo>
                    <a:pt x="2694391" y="441935"/>
                  </a:lnTo>
                  <a:lnTo>
                    <a:pt x="2735000" y="460227"/>
                  </a:lnTo>
                  <a:lnTo>
                    <a:pt x="2777376" y="475966"/>
                  </a:lnTo>
                  <a:lnTo>
                    <a:pt x="2822224" y="489368"/>
                  </a:lnTo>
                  <a:lnTo>
                    <a:pt x="2870249" y="500519"/>
                  </a:lnTo>
                  <a:lnTo>
                    <a:pt x="2921807" y="509345"/>
                  </a:lnTo>
                  <a:lnTo>
                    <a:pt x="2977601" y="515777"/>
                  </a:lnTo>
                  <a:lnTo>
                    <a:pt x="3037634" y="519603"/>
                  </a:lnTo>
                  <a:lnTo>
                    <a:pt x="3101551" y="520617"/>
                  </a:lnTo>
                  <a:lnTo>
                    <a:pt x="3168999" y="518636"/>
                  </a:lnTo>
                  <a:lnTo>
                    <a:pt x="3238566" y="513553"/>
                  </a:lnTo>
                  <a:lnTo>
                    <a:pt x="3309191" y="505345"/>
                  </a:lnTo>
                  <a:lnTo>
                    <a:pt x="3379112" y="494181"/>
                  </a:lnTo>
                  <a:lnTo>
                    <a:pt x="3447973" y="480127"/>
                  </a:lnTo>
                  <a:lnTo>
                    <a:pt x="3515068" y="463345"/>
                  </a:lnTo>
                  <a:lnTo>
                    <a:pt x="3580397" y="443877"/>
                  </a:lnTo>
                  <a:lnTo>
                    <a:pt x="3643961" y="421766"/>
                  </a:lnTo>
                  <a:lnTo>
                    <a:pt x="3706112" y="396928"/>
                  </a:lnTo>
                  <a:lnTo>
                    <a:pt x="3767204" y="369249"/>
                  </a:lnTo>
                  <a:lnTo>
                    <a:pt x="3828296" y="338224"/>
                  </a:lnTo>
                  <a:lnTo>
                    <a:pt x="3890092" y="303424"/>
                  </a:lnTo>
                  <a:lnTo>
                    <a:pt x="3955069" y="263295"/>
                  </a:lnTo>
                  <a:lnTo>
                    <a:pt x="4027461" y="214904"/>
                  </a:lnTo>
                  <a:lnTo>
                    <a:pt x="4142229" y="133835"/>
                  </a:lnTo>
                  <a:lnTo>
                    <a:pt x="4219211" y="81280"/>
                  </a:lnTo>
                  <a:lnTo>
                    <a:pt x="4267238" y="52029"/>
                  </a:lnTo>
                  <a:lnTo>
                    <a:pt x="4306082" y="31814"/>
                  </a:lnTo>
                  <a:lnTo>
                    <a:pt x="4368939" y="8568"/>
                  </a:lnTo>
                  <a:lnTo>
                    <a:pt x="4421909" y="1049"/>
                  </a:lnTo>
                  <a:lnTo>
                    <a:pt x="4446628" y="2075"/>
                  </a:lnTo>
                  <a:lnTo>
                    <a:pt x="4494654" y="13142"/>
                  </a:lnTo>
                  <a:lnTo>
                    <a:pt x="4544799" y="37740"/>
                  </a:lnTo>
                  <a:lnTo>
                    <a:pt x="4602005" y="80676"/>
                  </a:lnTo>
                  <a:lnTo>
                    <a:pt x="4636612" y="112783"/>
                  </a:lnTo>
                  <a:lnTo>
                    <a:pt x="4681107" y="158489"/>
                  </a:lnTo>
                  <a:lnTo>
                    <a:pt x="4820593" y="304727"/>
                  </a:lnTo>
                  <a:lnTo>
                    <a:pt x="4863322" y="343433"/>
                  </a:lnTo>
                  <a:lnTo>
                    <a:pt x="4902874" y="375242"/>
                  </a:lnTo>
                  <a:lnTo>
                    <a:pt x="4941365" y="402363"/>
                  </a:lnTo>
                  <a:lnTo>
                    <a:pt x="4979855" y="425809"/>
                  </a:lnTo>
                  <a:lnTo>
                    <a:pt x="5019054" y="446158"/>
                  </a:lnTo>
                  <a:lnTo>
                    <a:pt x="5059663" y="463835"/>
                  </a:lnTo>
                  <a:lnTo>
                    <a:pt x="5102392" y="479116"/>
                  </a:lnTo>
                  <a:lnTo>
                    <a:pt x="5147593" y="492052"/>
                  </a:lnTo>
                  <a:lnTo>
                    <a:pt x="5195972" y="502734"/>
                  </a:lnTo>
                  <a:lnTo>
                    <a:pt x="5248235" y="511142"/>
                  </a:lnTo>
                  <a:lnTo>
                    <a:pt x="5304737" y="517119"/>
                  </a:lnTo>
                  <a:lnTo>
                    <a:pt x="5365475" y="520459"/>
                  </a:lnTo>
                  <a:lnTo>
                    <a:pt x="5430099" y="520955"/>
                  </a:lnTo>
                  <a:lnTo>
                    <a:pt x="5497899" y="518437"/>
                  </a:lnTo>
                  <a:lnTo>
                    <a:pt x="5567819" y="512800"/>
                  </a:lnTo>
                  <a:lnTo>
                    <a:pt x="5638446" y="504059"/>
                  </a:lnTo>
                  <a:lnTo>
                    <a:pt x="5708366" y="492356"/>
                  </a:lnTo>
                  <a:lnTo>
                    <a:pt x="5776872" y="477827"/>
                  </a:lnTo>
                  <a:lnTo>
                    <a:pt x="5843615" y="460582"/>
                  </a:lnTo>
                  <a:lnTo>
                    <a:pt x="5908591" y="440660"/>
                  </a:lnTo>
                  <a:lnTo>
                    <a:pt x="5971801" y="418104"/>
                  </a:lnTo>
                  <a:lnTo>
                    <a:pt x="6033599" y="392833"/>
                  </a:lnTo>
                  <a:lnTo>
                    <a:pt x="6094691" y="364562"/>
                  </a:lnTo>
                  <a:lnTo>
                    <a:pt x="6155783" y="332924"/>
                  </a:lnTo>
                  <a:lnTo>
                    <a:pt x="6217934" y="297288"/>
                  </a:lnTo>
                  <a:lnTo>
                    <a:pt x="6283263" y="256282"/>
                  </a:lnTo>
                  <a:lnTo>
                    <a:pt x="6357773" y="205786"/>
                  </a:lnTo>
                  <a:lnTo>
                    <a:pt x="6565769" y="62301"/>
                  </a:lnTo>
                  <a:lnTo>
                    <a:pt x="6607790" y="38642"/>
                  </a:lnTo>
                  <a:lnTo>
                    <a:pt x="6643104" y="22138"/>
                  </a:lnTo>
                  <a:lnTo>
                    <a:pt x="6702430" y="3804"/>
                  </a:lnTo>
                  <a:lnTo>
                    <a:pt x="6753635" y="0"/>
                  </a:lnTo>
                  <a:lnTo>
                    <a:pt x="6778000" y="2743"/>
                  </a:lnTo>
                  <a:lnTo>
                    <a:pt x="6826379" y="17537"/>
                  </a:lnTo>
                  <a:lnTo>
                    <a:pt x="6877935" y="46894"/>
                  </a:lnTo>
                  <a:lnTo>
                    <a:pt x="6938674" y="97111"/>
                  </a:lnTo>
                  <a:lnTo>
                    <a:pt x="6977873" y="136041"/>
                  </a:lnTo>
                  <a:lnTo>
                    <a:pt x="7039318" y="202016"/>
                  </a:lnTo>
                  <a:lnTo>
                    <a:pt x="7062270" y="226914"/>
                  </a:lnTo>
                </a:path>
              </a:pathLst>
            </a:custGeom>
            <a:ln w="1363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029609" y="7898761"/>
              <a:ext cx="0" cy="742315"/>
            </a:xfrm>
            <a:custGeom>
              <a:avLst/>
              <a:gdLst/>
              <a:ahLst/>
              <a:cxnLst/>
              <a:rect l="l" t="t" r="r" b="b"/>
              <a:pathLst>
                <a:path h="742315">
                  <a:moveTo>
                    <a:pt x="0" y="741857"/>
                  </a:moveTo>
                  <a:lnTo>
                    <a:pt x="0" y="0"/>
                  </a:lnTo>
                </a:path>
              </a:pathLst>
            </a:custGeom>
            <a:ln w="10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029609" y="856476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52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029609" y="856476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529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417312" y="8619289"/>
              <a:ext cx="1351280" cy="0"/>
            </a:xfrm>
            <a:custGeom>
              <a:avLst/>
              <a:gdLst/>
              <a:ahLst/>
              <a:cxnLst/>
              <a:rect l="l" t="t" r="r" b="b"/>
              <a:pathLst>
                <a:path w="1351279">
                  <a:moveTo>
                    <a:pt x="0" y="0"/>
                  </a:moveTo>
                  <a:lnTo>
                    <a:pt x="1350702" y="0"/>
                  </a:lnTo>
                </a:path>
              </a:pathLst>
            </a:custGeom>
            <a:ln w="10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560921" y="856476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52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560921" y="856476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529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489222" y="8677960"/>
              <a:ext cx="59690" cy="99695"/>
            </a:xfrm>
            <a:custGeom>
              <a:avLst/>
              <a:gdLst/>
              <a:ahLst/>
              <a:cxnLst/>
              <a:rect l="l" t="t" r="r" b="b"/>
              <a:pathLst>
                <a:path w="59689" h="99695">
                  <a:moveTo>
                    <a:pt x="37216" y="0"/>
                  </a:moveTo>
                  <a:lnTo>
                    <a:pt x="23719" y="0"/>
                  </a:lnTo>
                  <a:lnTo>
                    <a:pt x="0" y="4770"/>
                  </a:lnTo>
                  <a:lnTo>
                    <a:pt x="0" y="17039"/>
                  </a:lnTo>
                  <a:lnTo>
                    <a:pt x="23856" y="12269"/>
                  </a:lnTo>
                  <a:lnTo>
                    <a:pt x="23856" y="88064"/>
                  </a:lnTo>
                  <a:lnTo>
                    <a:pt x="1908" y="88064"/>
                  </a:lnTo>
                  <a:lnTo>
                    <a:pt x="1908" y="99379"/>
                  </a:lnTo>
                  <a:lnTo>
                    <a:pt x="59164" y="99379"/>
                  </a:lnTo>
                  <a:lnTo>
                    <a:pt x="59164" y="88064"/>
                  </a:lnTo>
                  <a:lnTo>
                    <a:pt x="37216" y="88064"/>
                  </a:lnTo>
                  <a:lnTo>
                    <a:pt x="372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69926" y="8676188"/>
              <a:ext cx="68706" cy="102924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2038600" y="8619289"/>
              <a:ext cx="232410" cy="0"/>
            </a:xfrm>
            <a:custGeom>
              <a:avLst/>
              <a:gdLst/>
              <a:ahLst/>
              <a:cxnLst/>
              <a:rect l="l" t="t" r="r" b="b"/>
              <a:pathLst>
                <a:path w="232410">
                  <a:moveTo>
                    <a:pt x="0" y="0"/>
                  </a:moveTo>
                  <a:lnTo>
                    <a:pt x="232234" y="0"/>
                  </a:lnTo>
                </a:path>
              </a:pathLst>
            </a:custGeom>
            <a:ln w="10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089003" y="859202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2089003" y="859202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620315" y="859202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620315" y="859202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748765" y="8619289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464" y="0"/>
                  </a:lnTo>
                </a:path>
              </a:pathLst>
            </a:custGeom>
            <a:ln w="10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032840" y="859202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7032840" y="859202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264"/>
                  </a:moveTo>
                  <a:lnTo>
                    <a:pt x="0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029609" y="861928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029609" y="861928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39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029609" y="844272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029609" y="844272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39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7238" y="8379168"/>
              <a:ext cx="68706" cy="102924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859529" y="8463414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5" h="17145">
                  <a:moveTo>
                    <a:pt x="14041" y="0"/>
                  </a:moveTo>
                  <a:lnTo>
                    <a:pt x="0" y="0"/>
                  </a:lnTo>
                  <a:lnTo>
                    <a:pt x="0" y="16904"/>
                  </a:lnTo>
                  <a:lnTo>
                    <a:pt x="14041" y="16904"/>
                  </a:lnTo>
                  <a:lnTo>
                    <a:pt x="140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8790" y="8380939"/>
              <a:ext cx="64344" cy="101152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1029609" y="826615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029609" y="826615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39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903376" y="8204378"/>
              <a:ext cx="59690" cy="99695"/>
            </a:xfrm>
            <a:custGeom>
              <a:avLst/>
              <a:gdLst/>
              <a:ahLst/>
              <a:cxnLst/>
              <a:rect l="l" t="t" r="r" b="b"/>
              <a:pathLst>
                <a:path w="59690" h="99695">
                  <a:moveTo>
                    <a:pt x="59169" y="88061"/>
                  </a:moveTo>
                  <a:lnTo>
                    <a:pt x="37211" y="88061"/>
                  </a:lnTo>
                  <a:lnTo>
                    <a:pt x="37211" y="0"/>
                  </a:lnTo>
                  <a:lnTo>
                    <a:pt x="23723" y="0"/>
                  </a:lnTo>
                  <a:lnTo>
                    <a:pt x="0" y="4775"/>
                  </a:lnTo>
                  <a:lnTo>
                    <a:pt x="0" y="17043"/>
                  </a:lnTo>
                  <a:lnTo>
                    <a:pt x="23850" y="12268"/>
                  </a:lnTo>
                  <a:lnTo>
                    <a:pt x="23850" y="88061"/>
                  </a:lnTo>
                  <a:lnTo>
                    <a:pt x="1905" y="88061"/>
                  </a:lnTo>
                  <a:lnTo>
                    <a:pt x="1905" y="99377"/>
                  </a:lnTo>
                  <a:lnTo>
                    <a:pt x="59169" y="99377"/>
                  </a:lnTo>
                  <a:lnTo>
                    <a:pt x="59169" y="88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029609" y="808959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39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773226" y="8027809"/>
              <a:ext cx="100965" cy="99695"/>
            </a:xfrm>
            <a:custGeom>
              <a:avLst/>
              <a:gdLst/>
              <a:ahLst/>
              <a:cxnLst/>
              <a:rect l="l" t="t" r="r" b="b"/>
              <a:pathLst>
                <a:path w="100965" h="99695">
                  <a:moveTo>
                    <a:pt x="59169" y="88074"/>
                  </a:moveTo>
                  <a:lnTo>
                    <a:pt x="37223" y="88074"/>
                  </a:lnTo>
                  <a:lnTo>
                    <a:pt x="37223" y="0"/>
                  </a:lnTo>
                  <a:lnTo>
                    <a:pt x="23723" y="0"/>
                  </a:lnTo>
                  <a:lnTo>
                    <a:pt x="0" y="4775"/>
                  </a:lnTo>
                  <a:lnTo>
                    <a:pt x="0" y="17043"/>
                  </a:lnTo>
                  <a:lnTo>
                    <a:pt x="23863" y="12268"/>
                  </a:lnTo>
                  <a:lnTo>
                    <a:pt x="23863" y="88074"/>
                  </a:lnTo>
                  <a:lnTo>
                    <a:pt x="1917" y="88074"/>
                  </a:lnTo>
                  <a:lnTo>
                    <a:pt x="1917" y="99390"/>
                  </a:lnTo>
                  <a:lnTo>
                    <a:pt x="59169" y="99390"/>
                  </a:lnTo>
                  <a:lnTo>
                    <a:pt x="59169" y="88074"/>
                  </a:lnTo>
                  <a:close/>
                </a:path>
                <a:path w="100965" h="99695">
                  <a:moveTo>
                    <a:pt x="100342" y="82486"/>
                  </a:moveTo>
                  <a:lnTo>
                    <a:pt x="86296" y="82486"/>
                  </a:lnTo>
                  <a:lnTo>
                    <a:pt x="86296" y="99390"/>
                  </a:lnTo>
                  <a:lnTo>
                    <a:pt x="100342" y="99390"/>
                  </a:lnTo>
                  <a:lnTo>
                    <a:pt x="100342" y="824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4" name="object 4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8790" y="8027808"/>
              <a:ext cx="64344" cy="101151"/>
            </a:xfrm>
            <a:prstGeom prst="rect">
              <a:avLst/>
            </a:prstGeom>
          </p:spPr>
        </p:pic>
        <p:sp>
          <p:nvSpPr>
            <p:cNvPr id="425" name="object 425"/>
            <p:cNvSpPr/>
            <p:nvPr/>
          </p:nvSpPr>
          <p:spPr>
            <a:xfrm>
              <a:off x="1029609" y="791302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029609" y="791302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39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98334" y="7849476"/>
              <a:ext cx="63500" cy="101600"/>
            </a:xfrm>
            <a:custGeom>
              <a:avLst/>
              <a:gdLst/>
              <a:ahLst/>
              <a:cxnLst/>
              <a:rect l="l" t="t" r="r" b="b"/>
              <a:pathLst>
                <a:path w="63500" h="101600">
                  <a:moveTo>
                    <a:pt x="63119" y="89839"/>
                  </a:moveTo>
                  <a:lnTo>
                    <a:pt x="16217" y="89839"/>
                  </a:lnTo>
                  <a:lnTo>
                    <a:pt x="50850" y="54254"/>
                  </a:lnTo>
                  <a:lnTo>
                    <a:pt x="56032" y="47980"/>
                  </a:lnTo>
                  <a:lnTo>
                    <a:pt x="58750" y="43624"/>
                  </a:lnTo>
                  <a:lnTo>
                    <a:pt x="61747" y="36398"/>
                  </a:lnTo>
                  <a:lnTo>
                    <a:pt x="62572" y="32448"/>
                  </a:lnTo>
                  <a:lnTo>
                    <a:pt x="62572" y="19773"/>
                  </a:lnTo>
                  <a:lnTo>
                    <a:pt x="28765" y="0"/>
                  </a:lnTo>
                  <a:lnTo>
                    <a:pt x="24803" y="0"/>
                  </a:lnTo>
                  <a:lnTo>
                    <a:pt x="20447" y="546"/>
                  </a:lnTo>
                  <a:lnTo>
                    <a:pt x="11176" y="2730"/>
                  </a:lnTo>
                  <a:lnTo>
                    <a:pt x="6134" y="4368"/>
                  </a:lnTo>
                  <a:lnTo>
                    <a:pt x="685" y="6540"/>
                  </a:lnTo>
                  <a:lnTo>
                    <a:pt x="685" y="20180"/>
                  </a:lnTo>
                  <a:lnTo>
                    <a:pt x="5994" y="17183"/>
                  </a:lnTo>
                  <a:lnTo>
                    <a:pt x="11036" y="14998"/>
                  </a:lnTo>
                  <a:lnTo>
                    <a:pt x="20307" y="12128"/>
                  </a:lnTo>
                  <a:lnTo>
                    <a:pt x="24803" y="11315"/>
                  </a:lnTo>
                  <a:lnTo>
                    <a:pt x="35039" y="11315"/>
                  </a:lnTo>
                  <a:lnTo>
                    <a:pt x="39801" y="13093"/>
                  </a:lnTo>
                  <a:lnTo>
                    <a:pt x="47167" y="19634"/>
                  </a:lnTo>
                  <a:lnTo>
                    <a:pt x="49072" y="23990"/>
                  </a:lnTo>
                  <a:lnTo>
                    <a:pt x="49072" y="32448"/>
                  </a:lnTo>
                  <a:lnTo>
                    <a:pt x="0" y="89839"/>
                  </a:lnTo>
                  <a:lnTo>
                    <a:pt x="0" y="101155"/>
                  </a:lnTo>
                  <a:lnTo>
                    <a:pt x="63119" y="101155"/>
                  </a:lnTo>
                  <a:lnTo>
                    <a:pt x="63119" y="898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029609" y="858397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029609" y="854866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029609" y="854866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029609" y="8513350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029609" y="8513350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029609" y="8478037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029609" y="8478037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029609" y="8442724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029609" y="8442724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029609" y="8407411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029609" y="8407411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029609" y="8372098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029609" y="8372098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029609" y="8336785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029609" y="8336785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029609" y="8301471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029609" y="8301471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029609" y="8266158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029609" y="8266158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029609" y="8230845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029609" y="8230845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029609" y="8195532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029609" y="8195532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029609" y="8160219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029609" y="8160219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029609" y="812490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029609" y="812490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029609" y="808959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029609" y="808959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029609" y="8054280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029609" y="8054280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029609" y="801896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029609" y="801896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029609" y="798365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029609" y="798365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029609" y="7948340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029609" y="7948340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029609" y="7913027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2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029609" y="7913027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264" y="0"/>
                  </a:lnTo>
                </a:path>
              </a:pathLst>
            </a:custGeom>
            <a:ln w="6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285228" y="7203529"/>
              <a:ext cx="1082040" cy="1747520"/>
            </a:xfrm>
            <a:custGeom>
              <a:avLst/>
              <a:gdLst/>
              <a:ahLst/>
              <a:cxnLst/>
              <a:rect l="l" t="t" r="r" b="b"/>
              <a:pathLst>
                <a:path w="1082040" h="1747520">
                  <a:moveTo>
                    <a:pt x="1082040" y="1370037"/>
                  </a:moveTo>
                  <a:lnTo>
                    <a:pt x="0" y="1370037"/>
                  </a:lnTo>
                  <a:lnTo>
                    <a:pt x="0" y="1747481"/>
                  </a:lnTo>
                  <a:lnTo>
                    <a:pt x="1082040" y="1747481"/>
                  </a:lnTo>
                  <a:lnTo>
                    <a:pt x="1082040" y="1370037"/>
                  </a:lnTo>
                  <a:close/>
                </a:path>
                <a:path w="1082040" h="1747520">
                  <a:moveTo>
                    <a:pt x="1082040" y="0"/>
                  </a:moveTo>
                  <a:lnTo>
                    <a:pt x="0" y="0"/>
                  </a:lnTo>
                  <a:lnTo>
                    <a:pt x="0" y="1161034"/>
                  </a:lnTo>
                  <a:lnTo>
                    <a:pt x="1082040" y="1161034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128228" y="8364550"/>
              <a:ext cx="1360170" cy="209550"/>
            </a:xfrm>
            <a:custGeom>
              <a:avLst/>
              <a:gdLst/>
              <a:ahLst/>
              <a:cxnLst/>
              <a:rect l="l" t="t" r="r" b="b"/>
              <a:pathLst>
                <a:path w="1360170" h="209550">
                  <a:moveTo>
                    <a:pt x="1359615" y="0"/>
                  </a:moveTo>
                  <a:lnTo>
                    <a:pt x="0" y="0"/>
                  </a:lnTo>
                  <a:lnTo>
                    <a:pt x="0" y="209009"/>
                  </a:lnTo>
                  <a:lnTo>
                    <a:pt x="1359615" y="209009"/>
                  </a:lnTo>
                  <a:lnTo>
                    <a:pt x="1359615" y="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152849" y="8065928"/>
              <a:ext cx="1137285" cy="271145"/>
            </a:xfrm>
            <a:custGeom>
              <a:avLst/>
              <a:gdLst/>
              <a:ahLst/>
              <a:cxnLst/>
              <a:rect l="l" t="t" r="r" b="b"/>
              <a:pathLst>
                <a:path w="1137284" h="271145">
                  <a:moveTo>
                    <a:pt x="1137087" y="0"/>
                  </a:moveTo>
                  <a:lnTo>
                    <a:pt x="0" y="0"/>
                  </a:lnTo>
                  <a:lnTo>
                    <a:pt x="0" y="270651"/>
                  </a:lnTo>
                  <a:lnTo>
                    <a:pt x="1137087" y="270651"/>
                  </a:lnTo>
                  <a:lnTo>
                    <a:pt x="1137087" y="0"/>
                  </a:lnTo>
                  <a:close/>
                </a:path>
              </a:pathLst>
            </a:custGeom>
            <a:solidFill>
              <a:srgbClr val="00A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3251585" y="8619289"/>
              <a:ext cx="185420" cy="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975" y="0"/>
                  </a:lnTo>
                </a:path>
              </a:pathLst>
            </a:custGeom>
            <a:ln w="10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1" name="object 471"/>
          <p:cNvSpPr txBox="1"/>
          <p:nvPr/>
        </p:nvSpPr>
        <p:spPr>
          <a:xfrm>
            <a:off x="7149459" y="8125541"/>
            <a:ext cx="1314450" cy="4292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90"/>
              </a:spcBef>
            </a:pP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Densité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 MT"/>
                <a:cs typeface="Arial MT"/>
              </a:rPr>
              <a:t>proies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Densité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 MT"/>
                <a:cs typeface="Arial MT"/>
              </a:rPr>
              <a:t>prédateurs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057846" y="7720786"/>
            <a:ext cx="5691505" cy="1134745"/>
          </a:xfrm>
          <a:custGeom>
            <a:avLst/>
            <a:gdLst/>
            <a:ahLst/>
            <a:cxnLst/>
            <a:rect l="l" t="t" r="r" b="b"/>
            <a:pathLst>
              <a:path w="5691505" h="1134745">
                <a:moveTo>
                  <a:pt x="980744" y="31508"/>
                </a:moveTo>
                <a:lnTo>
                  <a:pt x="0" y="31508"/>
                </a:lnTo>
                <a:lnTo>
                  <a:pt x="0" y="1134135"/>
                </a:lnTo>
                <a:lnTo>
                  <a:pt x="980744" y="1134135"/>
                </a:lnTo>
                <a:lnTo>
                  <a:pt x="980744" y="31508"/>
                </a:lnTo>
                <a:close/>
              </a:path>
              <a:path w="5691505" h="1134745">
                <a:moveTo>
                  <a:pt x="2193734" y="23634"/>
                </a:moveTo>
                <a:lnTo>
                  <a:pt x="1212977" y="23634"/>
                </a:lnTo>
                <a:lnTo>
                  <a:pt x="1212977" y="1126261"/>
                </a:lnTo>
                <a:lnTo>
                  <a:pt x="2193734" y="1126261"/>
                </a:lnTo>
                <a:lnTo>
                  <a:pt x="2193734" y="23634"/>
                </a:lnTo>
                <a:close/>
              </a:path>
              <a:path w="5691505" h="1134745">
                <a:moveTo>
                  <a:pt x="3359454" y="15760"/>
                </a:moveTo>
                <a:lnTo>
                  <a:pt x="2378710" y="15760"/>
                </a:lnTo>
                <a:lnTo>
                  <a:pt x="2378710" y="1118374"/>
                </a:lnTo>
                <a:lnTo>
                  <a:pt x="3359454" y="1118374"/>
                </a:lnTo>
                <a:lnTo>
                  <a:pt x="3359454" y="15760"/>
                </a:lnTo>
                <a:close/>
              </a:path>
              <a:path w="5691505" h="1134745">
                <a:moveTo>
                  <a:pt x="4517314" y="15760"/>
                </a:moveTo>
                <a:lnTo>
                  <a:pt x="3536556" y="15760"/>
                </a:lnTo>
                <a:lnTo>
                  <a:pt x="3536556" y="1118374"/>
                </a:lnTo>
                <a:lnTo>
                  <a:pt x="4517314" y="1118374"/>
                </a:lnTo>
                <a:lnTo>
                  <a:pt x="4517314" y="15760"/>
                </a:lnTo>
                <a:close/>
              </a:path>
              <a:path w="5691505" h="1134745">
                <a:moveTo>
                  <a:pt x="5690908" y="0"/>
                </a:moveTo>
                <a:lnTo>
                  <a:pt x="4710163" y="0"/>
                </a:lnTo>
                <a:lnTo>
                  <a:pt x="4710163" y="1102626"/>
                </a:lnTo>
                <a:lnTo>
                  <a:pt x="5690908" y="1102626"/>
                </a:lnTo>
                <a:lnTo>
                  <a:pt x="5690908" y="0"/>
                </a:lnTo>
                <a:close/>
              </a:path>
            </a:pathLst>
          </a:custGeom>
          <a:solidFill>
            <a:srgbClr val="929292">
              <a:alpha val="891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3" name="object 47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74494" y="983625"/>
            <a:ext cx="4563184" cy="1937351"/>
          </a:xfrm>
          <a:prstGeom prst="rect">
            <a:avLst/>
          </a:prstGeom>
        </p:spPr>
      </p:pic>
      <p:sp>
        <p:nvSpPr>
          <p:cNvPr id="474" name="object 474"/>
          <p:cNvSpPr txBox="1">
            <a:spLocks noGrp="1"/>
          </p:cNvSpPr>
          <p:nvPr>
            <p:ph type="title"/>
          </p:nvPr>
        </p:nvSpPr>
        <p:spPr>
          <a:xfrm>
            <a:off x="7454900" y="4038600"/>
            <a:ext cx="5014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Pas </a:t>
            </a:r>
            <a:r>
              <a:rPr sz="2400" spc="20" dirty="0"/>
              <a:t>de</a:t>
            </a:r>
            <a:r>
              <a:rPr sz="2400" spc="-5" dirty="0"/>
              <a:t> </a:t>
            </a:r>
            <a:r>
              <a:rPr sz="2400" spc="5" dirty="0"/>
              <a:t>cause</a:t>
            </a:r>
            <a:r>
              <a:rPr sz="2400" spc="-5" dirty="0"/>
              <a:t> mais </a:t>
            </a:r>
            <a:r>
              <a:rPr sz="2400" spc="-15" dirty="0"/>
              <a:t>une</a:t>
            </a:r>
            <a:r>
              <a:rPr sz="2400" dirty="0"/>
              <a:t> interaction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700" y="4673600"/>
            <a:ext cx="2312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Effet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</a:rPr>
              <a:t>’’Big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Data”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87825" y="393732"/>
            <a:ext cx="6398895" cy="8060055"/>
            <a:chOff x="3287825" y="393732"/>
            <a:chExt cx="6398895" cy="8060055"/>
          </a:xfrm>
        </p:grpSpPr>
        <p:sp>
          <p:nvSpPr>
            <p:cNvPr id="3" name="object 3"/>
            <p:cNvSpPr/>
            <p:nvPr/>
          </p:nvSpPr>
          <p:spPr>
            <a:xfrm>
              <a:off x="4754340" y="638348"/>
              <a:ext cx="2226310" cy="7310755"/>
            </a:xfrm>
            <a:custGeom>
              <a:avLst/>
              <a:gdLst/>
              <a:ahLst/>
              <a:cxnLst/>
              <a:rect l="l" t="t" r="r" b="b"/>
              <a:pathLst>
                <a:path w="2226309" h="7310755">
                  <a:moveTo>
                    <a:pt x="2225858" y="7310709"/>
                  </a:moveTo>
                  <a:lnTo>
                    <a:pt x="0" y="0"/>
                  </a:lnTo>
                </a:path>
              </a:pathLst>
            </a:custGeom>
            <a:ln w="404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6834" y="547640"/>
              <a:ext cx="6160813" cy="79057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87825" y="638348"/>
              <a:ext cx="6398895" cy="0"/>
            </a:xfrm>
            <a:custGeom>
              <a:avLst/>
              <a:gdLst/>
              <a:ahLst/>
              <a:cxnLst/>
              <a:rect l="l" t="t" r="r" b="b"/>
              <a:pathLst>
                <a:path w="6398895">
                  <a:moveTo>
                    <a:pt x="0" y="0"/>
                  </a:moveTo>
                  <a:lnTo>
                    <a:pt x="6398831" y="0"/>
                  </a:lnTo>
                </a:path>
              </a:pathLst>
            </a:custGeom>
            <a:ln w="16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54340" y="393732"/>
              <a:ext cx="0" cy="8008620"/>
            </a:xfrm>
            <a:custGeom>
              <a:avLst/>
              <a:gdLst/>
              <a:ahLst/>
              <a:cxnLst/>
              <a:rect l="l" t="t" r="r" b="b"/>
              <a:pathLst>
                <a:path h="8008620">
                  <a:moveTo>
                    <a:pt x="0" y="0"/>
                  </a:moveTo>
                  <a:lnTo>
                    <a:pt x="0" y="8008462"/>
                  </a:lnTo>
                </a:path>
              </a:pathLst>
            </a:custGeom>
            <a:ln w="16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9440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90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9440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80906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24220" y="809337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09">
                  <a:moveTo>
                    <a:pt x="53195" y="0"/>
                  </a:moveTo>
                  <a:lnTo>
                    <a:pt x="0" y="0"/>
                  </a:lnTo>
                  <a:lnTo>
                    <a:pt x="0" y="16181"/>
                  </a:lnTo>
                  <a:lnTo>
                    <a:pt x="53195" y="16181"/>
                  </a:lnTo>
                  <a:lnTo>
                    <a:pt x="53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2902" y="725397"/>
              <a:ext cx="95468" cy="1500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9318" y="722768"/>
              <a:ext cx="101941" cy="15270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54340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90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54340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80906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29239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90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29239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80906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6185" y="725397"/>
              <a:ext cx="95469" cy="1500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2602" y="722768"/>
              <a:ext cx="101941" cy="1527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104139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90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04139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80906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3446" y="725397"/>
              <a:ext cx="87783" cy="1474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3187" y="722768"/>
              <a:ext cx="101942" cy="1527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81828" y="722768"/>
              <a:ext cx="101942" cy="15270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279039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90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79039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80906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8346" y="725397"/>
              <a:ext cx="87783" cy="14745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6728" y="722768"/>
              <a:ext cx="101941" cy="1527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0312" y="725397"/>
              <a:ext cx="95469" cy="1500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453938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90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53938" y="557442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80906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75762" y="722768"/>
              <a:ext cx="93648" cy="1500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02987" y="722768"/>
              <a:ext cx="101941" cy="15270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31627" y="722768"/>
              <a:ext cx="101941" cy="15270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34446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4446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1442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1442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4940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4940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8438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8438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1936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1936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8932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89320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2429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2429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5927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5927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425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9425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6421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6421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9919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9919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3417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3417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6915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6915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33911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3911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7409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7409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80907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80907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44058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44058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1401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14019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748998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48998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983978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983978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218958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45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218958" y="59789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453"/>
                  </a:moveTo>
                  <a:lnTo>
                    <a:pt x="0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54340" y="7687746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8090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754340" y="7687746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0906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24455" y="7680014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09">
                  <a:moveTo>
                    <a:pt x="53195" y="0"/>
                  </a:moveTo>
                  <a:lnTo>
                    <a:pt x="0" y="0"/>
                  </a:lnTo>
                  <a:lnTo>
                    <a:pt x="0" y="16182"/>
                  </a:lnTo>
                  <a:lnTo>
                    <a:pt x="53195" y="16182"/>
                  </a:lnTo>
                  <a:lnTo>
                    <a:pt x="53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02933" y="7593445"/>
              <a:ext cx="97087" cy="15271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8193" y="7593445"/>
              <a:ext cx="101941" cy="15271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9552" y="7593445"/>
              <a:ext cx="101941" cy="15271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754340" y="6512847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8090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754340" y="6512847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0906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24455" y="6505116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09">
                  <a:moveTo>
                    <a:pt x="53195" y="0"/>
                  </a:moveTo>
                  <a:lnTo>
                    <a:pt x="0" y="0"/>
                  </a:lnTo>
                  <a:lnTo>
                    <a:pt x="0" y="16181"/>
                  </a:lnTo>
                  <a:lnTo>
                    <a:pt x="53195" y="16181"/>
                  </a:lnTo>
                  <a:lnTo>
                    <a:pt x="53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02326" y="6418545"/>
              <a:ext cx="93649" cy="15008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1777" y="6421175"/>
              <a:ext cx="95468" cy="15008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8193" y="6418545"/>
              <a:ext cx="101941" cy="15271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754340" y="5337947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8090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754340" y="5337947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0906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24455" y="5330216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10">
                  <a:moveTo>
                    <a:pt x="53195" y="0"/>
                  </a:moveTo>
                  <a:lnTo>
                    <a:pt x="0" y="0"/>
                  </a:lnTo>
                  <a:lnTo>
                    <a:pt x="0" y="16181"/>
                  </a:lnTo>
                  <a:lnTo>
                    <a:pt x="53195" y="16181"/>
                  </a:lnTo>
                  <a:lnTo>
                    <a:pt x="53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2326" y="5243645"/>
              <a:ext cx="93649" cy="15008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8193" y="5243645"/>
              <a:ext cx="101941" cy="15271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9552" y="5243645"/>
              <a:ext cx="101941" cy="152711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754340" y="4163047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8090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754340" y="4163047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0906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224455" y="4155316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10">
                  <a:moveTo>
                    <a:pt x="53195" y="0"/>
                  </a:moveTo>
                  <a:lnTo>
                    <a:pt x="0" y="0"/>
                  </a:lnTo>
                  <a:lnTo>
                    <a:pt x="0" y="16181"/>
                  </a:lnTo>
                  <a:lnTo>
                    <a:pt x="53195" y="16181"/>
                  </a:lnTo>
                  <a:lnTo>
                    <a:pt x="53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9810" y="4071376"/>
              <a:ext cx="87783" cy="14745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31777" y="4071376"/>
              <a:ext cx="95468" cy="15008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58193" y="4068747"/>
              <a:ext cx="101941" cy="152709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4754340" y="2988148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8090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754340" y="2988148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0906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224455" y="2980416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10">
                  <a:moveTo>
                    <a:pt x="53195" y="0"/>
                  </a:moveTo>
                  <a:lnTo>
                    <a:pt x="0" y="0"/>
                  </a:lnTo>
                  <a:lnTo>
                    <a:pt x="0" y="16181"/>
                  </a:lnTo>
                  <a:lnTo>
                    <a:pt x="53195" y="16181"/>
                  </a:lnTo>
                  <a:lnTo>
                    <a:pt x="53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9810" y="2896476"/>
              <a:ext cx="87783" cy="14745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552" y="2893847"/>
              <a:ext cx="101941" cy="15270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58193" y="2893847"/>
              <a:ext cx="101941" cy="152709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754340" y="1813248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8090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54340" y="1813248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0906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353083" y="1805517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10">
                  <a:moveTo>
                    <a:pt x="53195" y="0"/>
                  </a:moveTo>
                  <a:lnTo>
                    <a:pt x="0" y="0"/>
                  </a:lnTo>
                  <a:lnTo>
                    <a:pt x="0" y="16181"/>
                  </a:lnTo>
                  <a:lnTo>
                    <a:pt x="53195" y="16181"/>
                  </a:lnTo>
                  <a:lnTo>
                    <a:pt x="53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1765" y="1721576"/>
              <a:ext cx="95468" cy="15008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58180" y="1718947"/>
              <a:ext cx="101941" cy="152709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754340" y="638348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8090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754340" y="638348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0906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54340" y="839268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54340" y="839268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54340" y="8157705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754340" y="8157705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754340" y="792272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754340" y="792272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754340" y="745276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754340" y="745276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754340" y="721778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754340" y="721778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54340" y="698280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754340" y="698280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754340" y="674782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754340" y="674782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754340" y="627786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54340" y="627786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754340" y="604288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754340" y="604288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754340" y="580790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754340" y="580790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754340" y="557292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754340" y="557292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754340" y="510296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754340" y="510296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754340" y="486798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754340" y="486798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754340" y="463300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754340" y="463300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754340" y="439802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754340" y="439802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54340" y="39280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754340" y="39280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754340" y="369308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754340" y="369308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754340" y="345810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754340" y="345810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754340" y="322312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754340" y="322312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754340" y="27531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754340" y="27531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54340" y="251818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754340" y="251818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754340" y="228320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54340" y="228320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754340" y="204822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754340" y="204822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754340" y="15782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754340" y="15782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54340" y="134328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754340" y="134328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754340" y="110830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754340" y="110830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754340" y="87332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754340" y="87332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754340" y="4033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45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754340" y="4033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453" y="0"/>
                  </a:lnTo>
                </a:path>
              </a:pathLst>
            </a:custGeom>
            <a:ln w="10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254000" y="7518400"/>
            <a:ext cx="5704840" cy="129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Arial"/>
                <a:cs typeface="Arial"/>
              </a:rPr>
              <a:t>Aires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polinisation </a:t>
            </a:r>
            <a:r>
              <a:rPr sz="2400" b="1" spc="20" dirty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Arial"/>
              <a:cs typeface="Arial"/>
            </a:endParaRPr>
          </a:p>
          <a:p>
            <a:pPr marL="1905000">
              <a:lnSpc>
                <a:spcPct val="100000"/>
              </a:lnSpc>
            </a:pPr>
            <a:r>
              <a:rPr sz="2850" i="1" spc="10" dirty="0">
                <a:solidFill>
                  <a:srgbClr val="202122"/>
                </a:solidFill>
                <a:latin typeface="Georgia"/>
                <a:cs typeface="Georgia"/>
              </a:rPr>
              <a:t>Apis</a:t>
            </a:r>
            <a:r>
              <a:rPr sz="2850" i="1" spc="-10" dirty="0">
                <a:solidFill>
                  <a:srgbClr val="202122"/>
                </a:solidFill>
                <a:latin typeface="Georgia"/>
                <a:cs typeface="Georgia"/>
              </a:rPr>
              <a:t> </a:t>
            </a:r>
            <a:r>
              <a:rPr sz="2850" i="1" spc="10" dirty="0">
                <a:solidFill>
                  <a:srgbClr val="202122"/>
                </a:solidFill>
                <a:latin typeface="Georgia"/>
                <a:cs typeface="Georgia"/>
              </a:rPr>
              <a:t>mellifera</a:t>
            </a:r>
            <a:r>
              <a:rPr sz="2850" i="1" spc="-10" dirty="0">
                <a:solidFill>
                  <a:srgbClr val="202122"/>
                </a:solidFill>
                <a:latin typeface="Georgia"/>
                <a:cs typeface="Georgia"/>
              </a:rPr>
              <a:t> </a:t>
            </a:r>
            <a:r>
              <a:rPr sz="2850" i="1" spc="10" dirty="0">
                <a:solidFill>
                  <a:srgbClr val="202122"/>
                </a:solidFill>
                <a:latin typeface="Georgia"/>
                <a:cs typeface="Georgia"/>
              </a:rPr>
              <a:t>ligustica</a:t>
            </a:r>
            <a:endParaRPr sz="2850">
              <a:latin typeface="Georgia"/>
              <a:cs typeface="Georgia"/>
            </a:endParaRPr>
          </a:p>
        </p:txBody>
      </p:sp>
      <p:pic>
        <p:nvPicPr>
          <p:cNvPr id="169" name="object 16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20209" y="8003276"/>
            <a:ext cx="1738651" cy="13716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453" y="2004354"/>
            <a:ext cx="3228328" cy="2388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6593" y="2000934"/>
            <a:ext cx="2388252" cy="36646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8411" y="2324987"/>
            <a:ext cx="3465183" cy="25099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8662" y="5041674"/>
            <a:ext cx="3615771" cy="34509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1873" y="6236889"/>
            <a:ext cx="5176660" cy="17315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01124" y="4413750"/>
            <a:ext cx="784225" cy="317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5" dirty="0">
                <a:latin typeface="Times New Roman"/>
                <a:cs typeface="Times New Roman"/>
              </a:rPr>
              <a:t>100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pas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0086" y="5620511"/>
            <a:ext cx="906144" cy="317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5" dirty="0">
                <a:latin typeface="Times New Roman"/>
                <a:cs typeface="Times New Roman"/>
              </a:rPr>
              <a:t>1000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pas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9527" y="5620511"/>
            <a:ext cx="1095375" cy="317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5" dirty="0">
                <a:latin typeface="Times New Roman"/>
                <a:cs typeface="Times New Roman"/>
              </a:rPr>
              <a:t>10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000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pas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5869" y="8719842"/>
            <a:ext cx="1217295" cy="317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5" dirty="0">
                <a:latin typeface="Times New Roman"/>
                <a:cs typeface="Times New Roman"/>
              </a:rPr>
              <a:t>100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000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pas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0231" y="8334490"/>
            <a:ext cx="1406525" cy="317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5" dirty="0">
                <a:latin typeface="Times New Roman"/>
                <a:cs typeface="Times New Roman"/>
              </a:rPr>
              <a:t>1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000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000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pas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4300" y="254000"/>
            <a:ext cx="6653530" cy="112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0520" algn="l"/>
              </a:tabLst>
            </a:pPr>
            <a:r>
              <a:rPr sz="2400" spc="20" dirty="0">
                <a:solidFill>
                  <a:srgbClr val="EE220C"/>
                </a:solidFill>
              </a:rPr>
              <a:t>Mathématiques</a:t>
            </a:r>
            <a:r>
              <a:rPr sz="2400" spc="15" dirty="0">
                <a:solidFill>
                  <a:srgbClr val="EE220C"/>
                </a:solidFill>
              </a:rPr>
              <a:t> </a:t>
            </a:r>
            <a:r>
              <a:rPr sz="2400" spc="-25" dirty="0">
                <a:solidFill>
                  <a:srgbClr val="EE220C"/>
                </a:solidFill>
              </a:rPr>
              <a:t>du	</a:t>
            </a:r>
            <a:r>
              <a:rPr sz="2400" b="0" i="1" spc="-35" dirty="0">
                <a:solidFill>
                  <a:srgbClr val="EE220C"/>
                </a:solidFill>
                <a:latin typeface="Arial"/>
                <a:cs typeface="Arial"/>
              </a:rPr>
              <a:t>Hasard</a:t>
            </a:r>
            <a:r>
              <a:rPr sz="2400" b="0" i="1" spc="-25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2400" b="0" i="1" spc="25" dirty="0">
                <a:solidFill>
                  <a:srgbClr val="EE220C"/>
                </a:solidFill>
                <a:latin typeface="Arial"/>
                <a:cs typeface="Arial"/>
              </a:rPr>
              <a:t>pur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</a:pPr>
            <a:r>
              <a:rPr sz="2400" b="0" i="1" spc="-25" dirty="0">
                <a:latin typeface="Arial"/>
                <a:cs typeface="Arial"/>
              </a:rPr>
              <a:t>Plus</a:t>
            </a:r>
            <a:r>
              <a:rPr sz="2400" b="0" i="1" dirty="0">
                <a:latin typeface="Arial"/>
                <a:cs typeface="Arial"/>
              </a:rPr>
              <a:t> </a:t>
            </a:r>
            <a:r>
              <a:rPr sz="2400" b="0" i="1" spc="-35" dirty="0">
                <a:latin typeface="Arial"/>
                <a:cs typeface="Arial"/>
              </a:rPr>
              <a:t>les</a:t>
            </a:r>
            <a:r>
              <a:rPr sz="2400" b="0" i="1" dirty="0">
                <a:latin typeface="Arial"/>
                <a:cs typeface="Arial"/>
              </a:rPr>
              <a:t> </a:t>
            </a:r>
            <a:r>
              <a:rPr sz="2400" b="0" i="1" spc="-5" dirty="0">
                <a:latin typeface="Arial"/>
                <a:cs typeface="Arial"/>
              </a:rPr>
              <a:t>données</a:t>
            </a:r>
            <a:r>
              <a:rPr sz="2400" b="0" i="1" dirty="0">
                <a:latin typeface="Arial"/>
                <a:cs typeface="Arial"/>
              </a:rPr>
              <a:t> </a:t>
            </a:r>
            <a:r>
              <a:rPr sz="2400" b="0" i="1" spc="20" dirty="0">
                <a:latin typeface="Arial"/>
                <a:cs typeface="Arial"/>
              </a:rPr>
              <a:t>sont</a:t>
            </a:r>
            <a:r>
              <a:rPr sz="2400" b="0" i="1" dirty="0">
                <a:latin typeface="Arial"/>
                <a:cs typeface="Arial"/>
              </a:rPr>
              <a:t> </a:t>
            </a:r>
            <a:r>
              <a:rPr sz="2400" b="0" i="1" spc="-10" dirty="0">
                <a:latin typeface="Arial"/>
                <a:cs typeface="Arial"/>
              </a:rPr>
              <a:t>nombreuses</a:t>
            </a:r>
            <a:r>
              <a:rPr sz="2400" b="0" i="1" dirty="0">
                <a:latin typeface="Arial"/>
                <a:cs typeface="Arial"/>
              </a:rPr>
              <a:t> </a:t>
            </a:r>
            <a:r>
              <a:rPr sz="2400" b="0" i="1" spc="10" dirty="0">
                <a:latin typeface="Arial"/>
                <a:cs typeface="Arial"/>
              </a:rPr>
              <a:t>plus</a:t>
            </a:r>
            <a:r>
              <a:rPr sz="2400" b="0" i="1" dirty="0">
                <a:latin typeface="Arial"/>
                <a:cs typeface="Arial"/>
              </a:rPr>
              <a:t> </a:t>
            </a:r>
            <a:r>
              <a:rPr sz="2400" b="0" i="1" spc="-45" dirty="0">
                <a:latin typeface="Arial"/>
                <a:cs typeface="Arial"/>
              </a:rPr>
              <a:t>la </a:t>
            </a:r>
            <a:r>
              <a:rPr sz="2400" b="0" i="1" spc="-40" dirty="0">
                <a:latin typeface="Arial"/>
                <a:cs typeface="Arial"/>
              </a:rPr>
              <a:t> </a:t>
            </a:r>
            <a:r>
              <a:rPr sz="2400" b="0" i="1" spc="15" dirty="0">
                <a:latin typeface="Arial"/>
                <a:cs typeface="Arial"/>
              </a:rPr>
              <a:t>probabilité</a:t>
            </a:r>
            <a:r>
              <a:rPr sz="2400" b="0" i="1" spc="10" dirty="0">
                <a:latin typeface="Arial"/>
                <a:cs typeface="Arial"/>
              </a:rPr>
              <a:t> </a:t>
            </a:r>
            <a:r>
              <a:rPr sz="2400" b="0" i="1" spc="20" dirty="0">
                <a:latin typeface="Arial"/>
                <a:cs typeface="Arial"/>
              </a:rPr>
              <a:t>de</a:t>
            </a:r>
            <a:r>
              <a:rPr sz="2400" b="0" i="1" spc="15" dirty="0">
                <a:latin typeface="Arial"/>
                <a:cs typeface="Arial"/>
              </a:rPr>
              <a:t> </a:t>
            </a:r>
            <a:r>
              <a:rPr sz="2400" b="0" i="1" spc="10" dirty="0">
                <a:latin typeface="Arial"/>
                <a:cs typeface="Arial"/>
              </a:rPr>
              <a:t>découvrir</a:t>
            </a:r>
            <a:r>
              <a:rPr sz="2400" b="0" i="1" spc="15" dirty="0">
                <a:latin typeface="Arial"/>
                <a:cs typeface="Arial"/>
              </a:rPr>
              <a:t> </a:t>
            </a:r>
            <a:r>
              <a:rPr sz="2400" b="0" i="1" spc="-5" dirty="0">
                <a:latin typeface="Arial"/>
                <a:cs typeface="Arial"/>
              </a:rPr>
              <a:t>des</a:t>
            </a:r>
            <a:r>
              <a:rPr sz="2400" b="0" i="1" spc="15" dirty="0">
                <a:latin typeface="Arial"/>
                <a:cs typeface="Arial"/>
              </a:rPr>
              <a:t> </a:t>
            </a:r>
            <a:r>
              <a:rPr sz="2400" b="0" i="1" spc="-15" dirty="0">
                <a:latin typeface="Arial"/>
                <a:cs typeface="Arial"/>
              </a:rPr>
              <a:t>relations</a:t>
            </a:r>
            <a:r>
              <a:rPr sz="2400" b="0" i="1" spc="15" dirty="0">
                <a:latin typeface="Arial"/>
                <a:cs typeface="Arial"/>
              </a:rPr>
              <a:t> </a:t>
            </a:r>
            <a:r>
              <a:rPr sz="2400" b="0" i="1" spc="-5" dirty="0">
                <a:latin typeface="Arial"/>
                <a:cs typeface="Arial"/>
              </a:rPr>
              <a:t>est</a:t>
            </a:r>
            <a:r>
              <a:rPr sz="2400" b="0" i="1" spc="15" dirty="0">
                <a:latin typeface="Arial"/>
                <a:cs typeface="Arial"/>
              </a:rPr>
              <a:t> </a:t>
            </a:r>
            <a:r>
              <a:rPr sz="2400" b="0" i="1" spc="-5" dirty="0">
                <a:latin typeface="Arial"/>
                <a:cs typeface="Arial"/>
              </a:rPr>
              <a:t>grande.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03497" y="469356"/>
            <a:ext cx="3505200" cy="1035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8" y="0"/>
            <a:ext cx="12999581" cy="77239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1269</Words>
  <Application>Microsoft Office PowerPoint</Application>
  <PresentationFormat>Personnalisé</PresentationFormat>
  <Paragraphs>268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Arial MT</vt:lpstr>
      <vt:lpstr>Calibri</vt:lpstr>
      <vt:lpstr>Georgia</vt:lpstr>
      <vt:lpstr>Lucida Sans Unicode</vt:lpstr>
      <vt:lpstr>Microsoft Sans Serif</vt:lpstr>
      <vt:lpstr>Times New Roman</vt:lpstr>
      <vt:lpstr>Office Theme</vt:lpstr>
      <vt:lpstr>"Big data" et réalité la place des acteurs de l’intervention sociale</vt:lpstr>
      <vt:lpstr>En 1968, J-P Benzécri, le fondateur de l’école française d’analyse des  données :</vt:lpstr>
      <vt:lpstr>Présentation PowerPoint</vt:lpstr>
      <vt:lpstr>Présentation PowerPoint</vt:lpstr>
      <vt:lpstr>Pas de cause mais une interaction</vt:lpstr>
      <vt:lpstr>Présentation PowerPoint</vt:lpstr>
      <vt:lpstr>Présentation PowerPoint</vt:lpstr>
      <vt:lpstr>Mathématiques du Hasard pur Plus les données sont nombreuses plus la  probabilité de découvrir des relations est grande.</vt:lpstr>
      <vt:lpstr>Présentation PowerPoint</vt:lpstr>
      <vt:lpstr>Présentation PowerPoint</vt:lpstr>
      <vt:lpstr>S(t) Susceptibles</vt:lpstr>
      <vt:lpstr>βS(t)I(t)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15 ans il n’y a eu aucune étude  sérieuse sur les matrices de contact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Exposé23023.key</dc:title>
  <cp:lastModifiedBy>Audrey BARDI</cp:lastModifiedBy>
  <cp:revision>1</cp:revision>
  <dcterms:created xsi:type="dcterms:W3CDTF">2024-02-21T11:26:41Z</dcterms:created>
  <dcterms:modified xsi:type="dcterms:W3CDTF">2024-02-21T11:28:24Z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2024-02-21T00:00:00Z</vt:filetime>
  </property>
  <property fmtid="{D5CDD505-2E9C-101B-9397-08002B2CF9AE}" pid="3" name="Creator">
    <vt:lpwstr>Keynote</vt:lpwstr>
  </property>
  <property fmtid="{D5CDD505-2E9C-101B-9397-08002B2CF9AE}" pid="4" name="LastSaved">
    <vt:filetime>2024-02-21T00:00:00Z</vt:filetime>
  </property>
</Properties>
</file>