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7" r:id="rId15"/>
    <p:sldId id="283" r:id="rId16"/>
    <p:sldId id="285" r:id="rId17"/>
    <p:sldId id="286" r:id="rId18"/>
    <p:sldId id="284" r:id="rId19"/>
    <p:sldId id="288" r:id="rId20"/>
    <p:sldId id="289" r:id="rId21"/>
    <p:sldId id="290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er ROSPIDE" initials="OR" lastIdx="1" clrIdx="0">
    <p:extLst>
      <p:ext uri="{19B8F6BF-5375-455C-9EA6-DF929625EA0E}">
        <p15:presenceInfo xmlns:p15="http://schemas.microsoft.com/office/powerpoint/2012/main" userId="1f3f8c0b061989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66CCFF"/>
    <a:srgbClr val="0099FF"/>
    <a:srgbClr val="00CCFF"/>
    <a:srgbClr val="0099CC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BDB80-BCA3-415E-B12F-97E73C821DAF}" type="datetimeFigureOut">
              <a:rPr lang="fr-FR" smtClean="0"/>
              <a:t>18/02/2024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3EAFD-3E18-4B1D-B017-91B1DE89E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59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587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69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https://cran.r-project.org/web/packages/TraMineR/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573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350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684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547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93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3EAFD-3E18-4B1D-B017-91B1DE89E59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04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CF62-A941-4631-85A0-ABD95275D1C5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55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80B-B2B5-46EE-9B91-99C9ABFB27CC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9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BD82-05EE-4C21-99B4-5C42846FEFD4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66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1140-4469-42B9-84F2-7D3C025A443F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29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D71A-DD03-47D9-B6EB-A90682112193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86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68586-48AB-4902-881B-91E7071F2547}" type="datetime1">
              <a:rPr lang="fr-FR" smtClean="0"/>
              <a:t>18/02/2024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00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E302-4F4A-43D2-938B-278E6FF30FC2}" type="datetime1">
              <a:rPr lang="fr-FR" smtClean="0"/>
              <a:t>18/02/2024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6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15EC-7822-4C97-AE15-2D7FFBBC6A46}" type="datetime1">
              <a:rPr lang="fr-FR" smtClean="0"/>
              <a:t>18/02/2024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0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414-FA31-4EF2-84AE-C29F9B6187F4}" type="datetime1">
              <a:rPr lang="fr-FR" smtClean="0"/>
              <a:t>18/02/2024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21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4675-0B9E-4105-9F06-506F3474CB3E}" type="datetime1">
              <a:rPr lang="fr-FR" smtClean="0"/>
              <a:t>18/02/2024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6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5C84-B8AF-46D4-BD7E-B9A7FABD8731}" type="datetime1">
              <a:rPr lang="fr-FR" smtClean="0"/>
              <a:t>18/02/2024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44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B6DF7-9A05-4555-9546-1F731F9C62E8}" type="datetime1">
              <a:rPr lang="fr-FR" smtClean="0"/>
              <a:t>18/02/2024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V. GERMAIN ROSPIDE 22 février 2024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FEB3-D7B4-4B1E-8FF5-7FD851FDA7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67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962" y="1332706"/>
            <a:ext cx="9144000" cy="2977689"/>
          </a:xfrm>
        </p:spPr>
        <p:txBody>
          <a:bodyPr>
            <a:normAutofit/>
          </a:bodyPr>
          <a:lstStyle/>
          <a:p>
            <a:r>
              <a:rPr lang="fr-FR" dirty="0" smtClean="0"/>
              <a:t>Optimal </a:t>
            </a:r>
            <a:r>
              <a:rPr lang="fr-FR" dirty="0" err="1" smtClean="0"/>
              <a:t>Matching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: une méthode pour l’analyse des parcours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8193" y="4621160"/>
            <a:ext cx="9144000" cy="165576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Valérie GERMAIN-ROSPIDE</a:t>
            </a:r>
          </a:p>
          <a:p>
            <a:r>
              <a:rPr lang="fr-FR" sz="3200" dirty="0" smtClean="0"/>
              <a:t>Docteure en sociologie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8" y="0"/>
            <a:ext cx="3333750" cy="15430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386" y="0"/>
            <a:ext cx="3539614" cy="171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2.3- Le </a:t>
            </a:r>
            <a:r>
              <a:rPr lang="fr-FR" dirty="0" err="1" smtClean="0"/>
              <a:t>clustering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200" dirty="0" err="1" smtClean="0"/>
              <a:t>Clustering</a:t>
            </a:r>
            <a:r>
              <a:rPr lang="fr-FR" sz="3200" dirty="0" smtClean="0"/>
              <a:t> : permet de regrouper individus en fonction de la similarité de leurs parcours de vie</a:t>
            </a:r>
          </a:p>
          <a:p>
            <a:pPr algn="just"/>
            <a:r>
              <a:rPr lang="fr-FR" sz="3200" dirty="0" smtClean="0"/>
              <a:t>Méthode d’analyse multivariée </a:t>
            </a:r>
          </a:p>
          <a:p>
            <a:pPr algn="just"/>
            <a:r>
              <a:rPr lang="fr-FR" sz="3200" dirty="0" smtClean="0"/>
              <a:t>Classification ascendante hiérarchique : clusters sont formés de manière itératives. </a:t>
            </a:r>
          </a:p>
          <a:p>
            <a:pPr marL="0" indent="0" algn="just">
              <a:buNone/>
            </a:pPr>
            <a:r>
              <a:rPr lang="fr-FR" sz="3200" dirty="0" smtClean="0"/>
              <a:t>	</a:t>
            </a:r>
            <a:r>
              <a:rPr lang="fr-FR" sz="3200" dirty="0" err="1" smtClean="0"/>
              <a:t>Dendogramme</a:t>
            </a:r>
            <a:r>
              <a:rPr lang="fr-FR" sz="3200" dirty="0" smtClean="0"/>
              <a:t> et on arrête au nombre de clusters </a:t>
            </a:r>
            <a:r>
              <a:rPr lang="fr-FR" sz="3200" dirty="0" smtClean="0"/>
              <a:t>	souhaité</a:t>
            </a:r>
            <a:r>
              <a:rPr lang="fr-FR" sz="3200" dirty="0" smtClean="0"/>
              <a:t>.</a:t>
            </a:r>
          </a:p>
          <a:p>
            <a:pPr algn="just"/>
            <a:r>
              <a:rPr lang="fr-FR" sz="3200" dirty="0" smtClean="0"/>
              <a:t>K-</a:t>
            </a:r>
            <a:r>
              <a:rPr lang="fr-FR" sz="3200" dirty="0" err="1" smtClean="0"/>
              <a:t>means</a:t>
            </a:r>
            <a:r>
              <a:rPr lang="fr-FR" sz="3200" dirty="0" smtClean="0"/>
              <a:t> : on détermine nombre de clusters à l’avance</a:t>
            </a:r>
            <a:endParaRPr lang="fr-FR" sz="3200" dirty="0"/>
          </a:p>
        </p:txBody>
      </p:sp>
      <p:sp>
        <p:nvSpPr>
          <p:cNvPr id="4" name="Flèche à angle droit 3"/>
          <p:cNvSpPr/>
          <p:nvPr/>
        </p:nvSpPr>
        <p:spPr>
          <a:xfrm rot="5400000">
            <a:off x="1278195" y="4208206"/>
            <a:ext cx="422787" cy="570271"/>
          </a:xfrm>
          <a:prstGeom prst="bentUp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0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2.4- Le package </a:t>
            </a:r>
            <a:r>
              <a:rPr lang="fr-FR" dirty="0" err="1" smtClean="0"/>
              <a:t>TraMineR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3600" dirty="0"/>
              <a:t>Package </a:t>
            </a:r>
            <a:r>
              <a:rPr lang="fr-FR" sz="3600" dirty="0" err="1"/>
              <a:t>TraMineR</a:t>
            </a:r>
            <a:r>
              <a:rPr lang="fr-FR" sz="3600" dirty="0"/>
              <a:t>: </a:t>
            </a:r>
            <a:r>
              <a:rPr lang="fr-FR" sz="3600" dirty="0" err="1"/>
              <a:t>Trajectory</a:t>
            </a:r>
            <a:r>
              <a:rPr lang="fr-FR" sz="3600" dirty="0"/>
              <a:t> Miner in R</a:t>
            </a:r>
          </a:p>
          <a:p>
            <a:pPr algn="just"/>
            <a:r>
              <a:rPr lang="fr-FR" sz="3600" dirty="0" smtClean="0"/>
              <a:t>Développé par Müller, Studer, </a:t>
            </a:r>
            <a:r>
              <a:rPr lang="fr-FR" sz="3600" dirty="0" err="1" smtClean="0"/>
              <a:t>Gabadinho</a:t>
            </a:r>
            <a:r>
              <a:rPr lang="fr-FR" sz="3600" dirty="0"/>
              <a:t> </a:t>
            </a:r>
            <a:r>
              <a:rPr lang="fr-FR" sz="3600" dirty="0" smtClean="0"/>
              <a:t>et </a:t>
            </a:r>
            <a:r>
              <a:rPr lang="fr-FR" sz="3600" dirty="0" err="1" smtClean="0"/>
              <a:t>Ritschard</a:t>
            </a:r>
            <a:endParaRPr lang="fr-FR" sz="3600" dirty="0" smtClean="0"/>
          </a:p>
          <a:p>
            <a:pPr algn="just"/>
            <a:r>
              <a:rPr lang="fr-FR" sz="3600" dirty="0" smtClean="0"/>
              <a:t>Pour répondre à des questions de sciences sociales</a:t>
            </a:r>
          </a:p>
          <a:p>
            <a:pPr algn="just"/>
            <a:r>
              <a:rPr lang="fr-FR" sz="3600" dirty="0" smtClean="0"/>
              <a:t>Permet de transformer des données longitudinales en séquences de statut</a:t>
            </a:r>
          </a:p>
          <a:p>
            <a:pPr algn="just"/>
            <a:r>
              <a:rPr lang="fr-FR" sz="3600" dirty="0" smtClean="0"/>
              <a:t>Permet de décrire, visualiser et analyser les séquences dans le but de comprendre les parcours</a:t>
            </a:r>
            <a:endParaRPr lang="fr-FR" sz="3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III- Illustration sur les parcours d’entrée dans la vie adulte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L’entrée dans la vie adulte est ici définie par les situations au </a:t>
            </a:r>
            <a:r>
              <a:rPr lang="fr-FR" dirty="0" smtClean="0"/>
              <a:t>niveau: </a:t>
            </a:r>
          </a:p>
          <a:p>
            <a:pPr marL="0" indent="0">
              <a:buNone/>
            </a:pPr>
            <a:r>
              <a:rPr lang="fr-FR" dirty="0" smtClean="0"/>
              <a:t>	- </a:t>
            </a:r>
            <a:r>
              <a:rPr lang="fr-FR" dirty="0" smtClean="0"/>
              <a:t>des </a:t>
            </a:r>
            <a:r>
              <a:rPr lang="fr-FR" dirty="0" smtClean="0"/>
              <a:t>études </a:t>
            </a:r>
          </a:p>
          <a:p>
            <a:pPr marL="0" indent="0">
              <a:buNone/>
            </a:pPr>
            <a:r>
              <a:rPr lang="fr-FR" dirty="0" smtClean="0"/>
              <a:t>	- de l’emploi</a:t>
            </a:r>
          </a:p>
          <a:p>
            <a:pPr marL="0" indent="0">
              <a:buNone/>
            </a:pPr>
            <a:r>
              <a:rPr lang="fr-FR" dirty="0" smtClean="0"/>
              <a:t>	- du logement</a:t>
            </a:r>
          </a:p>
          <a:p>
            <a:pPr marL="0" indent="0">
              <a:buNone/>
            </a:pPr>
            <a:r>
              <a:rPr lang="fr-FR" dirty="0" smtClean="0"/>
              <a:t>	- de </a:t>
            </a:r>
            <a:r>
              <a:rPr lang="fr-FR" dirty="0"/>
              <a:t>la mise en couple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- de </a:t>
            </a:r>
            <a:r>
              <a:rPr lang="fr-FR" dirty="0"/>
              <a:t>la naissance des </a:t>
            </a:r>
            <a:r>
              <a:rPr lang="fr-FR" dirty="0" smtClean="0"/>
              <a:t>enfants</a:t>
            </a:r>
          </a:p>
          <a:p>
            <a:pPr marL="0" indent="0">
              <a:buNone/>
            </a:pPr>
            <a:r>
              <a:rPr lang="fr-FR" dirty="0" smtClean="0"/>
              <a:t>	12 </a:t>
            </a:r>
            <a:r>
              <a:rPr lang="fr-FR" dirty="0"/>
              <a:t>combinaisons possibles de ces situations.</a:t>
            </a:r>
          </a:p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lettre : situation </a:t>
            </a:r>
            <a:r>
              <a:rPr lang="fr-FR" dirty="0"/>
              <a:t>par rapport au logement des parents </a:t>
            </a:r>
            <a:r>
              <a:rPr lang="fr-FR" dirty="0" smtClean="0"/>
              <a:t>: </a:t>
            </a:r>
            <a:r>
              <a:rPr lang="fr-FR" dirty="0" err="1" smtClean="0"/>
              <a:t>cohabitants</a:t>
            </a:r>
            <a:r>
              <a:rPr lang="fr-FR" dirty="0" smtClean="0"/>
              <a:t> </a:t>
            </a:r>
            <a:r>
              <a:rPr lang="fr-FR" dirty="0"/>
              <a:t>(P) ou </a:t>
            </a:r>
            <a:r>
              <a:rPr lang="fr-FR" dirty="0" err="1"/>
              <a:t>décohabitants</a:t>
            </a:r>
            <a:r>
              <a:rPr lang="fr-FR" dirty="0"/>
              <a:t> (</a:t>
            </a:r>
            <a:r>
              <a:rPr lang="fr-FR" dirty="0" smtClean="0"/>
              <a:t>L);  </a:t>
            </a:r>
          </a:p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lettre : situation par </a:t>
            </a:r>
            <a:r>
              <a:rPr lang="fr-FR" dirty="0"/>
              <a:t>rapport aux études et à l’emploi </a:t>
            </a:r>
            <a:r>
              <a:rPr lang="fr-FR" dirty="0" smtClean="0"/>
              <a:t>: en </a:t>
            </a:r>
            <a:r>
              <a:rPr lang="fr-FR" dirty="0"/>
              <a:t>études (S) ou en emploi (J</a:t>
            </a:r>
            <a:r>
              <a:rPr lang="fr-FR" dirty="0" smtClean="0"/>
              <a:t>); </a:t>
            </a:r>
          </a:p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lettre : situation </a:t>
            </a:r>
            <a:r>
              <a:rPr lang="fr-FR" dirty="0"/>
              <a:t>conjugale </a:t>
            </a:r>
            <a:r>
              <a:rPr lang="fr-FR" dirty="0" smtClean="0"/>
              <a:t>: En </a:t>
            </a:r>
            <a:r>
              <a:rPr lang="fr-FR" dirty="0"/>
              <a:t>couple (C) ou célibataire </a:t>
            </a:r>
            <a:r>
              <a:rPr lang="fr-FR" dirty="0" smtClean="0"/>
              <a:t>(-)</a:t>
            </a:r>
          </a:p>
          <a:p>
            <a:r>
              <a:rPr lang="fr-FR" dirty="0" smtClean="0"/>
              <a:t>4</a:t>
            </a:r>
            <a:r>
              <a:rPr lang="fr-FR" baseline="30000" dirty="0" smtClean="0"/>
              <a:t>ème</a:t>
            </a:r>
            <a:r>
              <a:rPr lang="fr-FR" dirty="0" smtClean="0"/>
              <a:t> lettre : présence </a:t>
            </a:r>
            <a:r>
              <a:rPr lang="fr-FR" dirty="0"/>
              <a:t>ou non d’enfant </a:t>
            </a:r>
            <a:r>
              <a:rPr lang="fr-FR" dirty="0" smtClean="0"/>
              <a:t>: Enfant(s</a:t>
            </a:r>
            <a:r>
              <a:rPr lang="fr-FR" dirty="0"/>
              <a:t>) (K) ou sans enfant </a:t>
            </a:r>
            <a:r>
              <a:rPr lang="fr-FR" dirty="0" smtClean="0"/>
              <a:t>(-).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012723" y="3913238"/>
            <a:ext cx="717755" cy="383459"/>
          </a:xfrm>
          <a:prstGeom prst="right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4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3.1- L’évolution des états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43202" y="1292277"/>
            <a:ext cx="5447068" cy="4386056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65574" y="1371601"/>
            <a:ext cx="1828802" cy="370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032387" y="5073445"/>
            <a:ext cx="44343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 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Actif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LJC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Actif + En couple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LJCK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Actif + En couple + Enfant(s)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LS 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Etudiant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LSC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Etudiant + En couple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LSCK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Décohabitant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Etudiant + En couple + Enfant(s)</a:t>
            </a:r>
            <a:endParaRPr lang="fr-F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90270" y="50734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Cohabitant + Actif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PJC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Cohabitant + Actif + En couple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PJCK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Cohabitant + Actif + En couple + Enfant(s)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Cohabitant + Etudiant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PSC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Cohabitant + Etudiant + En couple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PSCK</a:t>
            </a:r>
            <a:r>
              <a:rPr lang="fr-F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Cohabitant + Etudiant + En couple + Enfant(s)</a:t>
            </a:r>
            <a:endParaRPr lang="fr-F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2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3.2- L’enchaînement des séquences</a:t>
            </a: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42036" y="1825625"/>
            <a:ext cx="10507927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3.2- L’enchaînement des séquences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2001908"/>
            <a:ext cx="10515600" cy="399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64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3.2- L’enchaînement des séquences</a:t>
            </a: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1563330" y="1234922"/>
            <a:ext cx="7649496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/>
          <p:cNvPicPr/>
          <p:nvPr/>
        </p:nvPicPr>
        <p:blipFill>
          <a:blip r:embed="rId3">
            <a:lum contrast="10000"/>
          </a:blip>
          <a:srcRect/>
          <a:stretch>
            <a:fillRect/>
          </a:stretch>
        </p:blipFill>
        <p:spPr bwMode="auto">
          <a:xfrm>
            <a:off x="1689060" y="3096291"/>
            <a:ext cx="7523766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4">
            <a:lum contrast="10000"/>
          </a:blip>
          <a:srcRect/>
          <a:stretch>
            <a:fillRect/>
          </a:stretch>
        </p:blipFill>
        <p:spPr bwMode="auto">
          <a:xfrm>
            <a:off x="1689060" y="5023802"/>
            <a:ext cx="7523766" cy="1687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0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3.2- L’enchaînement des séquences</a:t>
            </a: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>
            <a:lum contrast="10000"/>
          </a:blip>
          <a:srcRect/>
          <a:stretch>
            <a:fillRect/>
          </a:stretch>
        </p:blipFill>
        <p:spPr bwMode="auto">
          <a:xfrm>
            <a:off x="2084440" y="1806857"/>
            <a:ext cx="735452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/>
          <p:cNvPicPr/>
          <p:nvPr/>
        </p:nvPicPr>
        <p:blipFill>
          <a:blip r:embed="rId4">
            <a:lum contrast="10000"/>
          </a:blip>
          <a:srcRect/>
          <a:stretch>
            <a:fillRect/>
          </a:stretch>
        </p:blipFill>
        <p:spPr bwMode="auto">
          <a:xfrm>
            <a:off x="2093412" y="3961590"/>
            <a:ext cx="7424214" cy="170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01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3.3- Les trajectoires types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84671"/>
            <a:ext cx="10515600" cy="4692292"/>
          </a:xfrm>
        </p:spPr>
        <p:txBody>
          <a:bodyPr/>
          <a:lstStyle/>
          <a:p>
            <a:r>
              <a:rPr lang="fr-FR" dirty="0" smtClean="0"/>
              <a:t>Trajectoire 1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sz="200" dirty="0" smtClean="0"/>
          </a:p>
          <a:p>
            <a:r>
              <a:rPr lang="fr-FR" dirty="0" smtClean="0"/>
              <a:t>Trajectoire 2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sz="200" dirty="0" smtClean="0"/>
          </a:p>
          <a:p>
            <a:endParaRPr lang="fr-FR" sz="100" dirty="0" smtClean="0"/>
          </a:p>
          <a:p>
            <a:r>
              <a:rPr lang="fr-FR" dirty="0" smtClean="0"/>
              <a:t>Trajectoire 3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9805" y="1875411"/>
            <a:ext cx="8082118" cy="137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9805" y="3643461"/>
            <a:ext cx="8082118" cy="1428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6451" y="5419725"/>
            <a:ext cx="788547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2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3.3- Les trajectoires types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Trajectoire 4</a:t>
            </a:r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Trajectoire 5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9304" y="2246168"/>
            <a:ext cx="7590502" cy="142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9304" y="4748848"/>
            <a:ext cx="7590502" cy="1428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2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3498"/>
            <a:ext cx="10515600" cy="49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dirty="0" smtClean="0"/>
              <a:t>Introduction</a:t>
            </a:r>
          </a:p>
          <a:p>
            <a:pPr marL="0" indent="0">
              <a:buNone/>
            </a:pPr>
            <a:r>
              <a:rPr lang="fr-FR" sz="1600" b="1" dirty="0" smtClean="0"/>
              <a:t>I- La notion de parcours</a:t>
            </a:r>
          </a:p>
          <a:p>
            <a:pPr marL="0" indent="0">
              <a:buNone/>
            </a:pPr>
            <a:r>
              <a:rPr lang="fr-FR" sz="1600" dirty="0" smtClean="0"/>
              <a:t>1.1- Parcours de vie : dimension temporelle et institutionnelle</a:t>
            </a:r>
          </a:p>
          <a:p>
            <a:pPr marL="0" indent="0">
              <a:buNone/>
            </a:pPr>
            <a:r>
              <a:rPr lang="fr-FR" sz="1600" dirty="0" smtClean="0"/>
              <a:t>1.2- La théorie des parcours de vie d’Andrew Abbott</a:t>
            </a:r>
          </a:p>
          <a:p>
            <a:pPr marL="0" indent="0">
              <a:buNone/>
            </a:pPr>
            <a:r>
              <a:rPr lang="fr-FR" sz="1600" b="1" dirty="0" smtClean="0"/>
              <a:t>II- L’optimal </a:t>
            </a:r>
            <a:r>
              <a:rPr lang="fr-FR" sz="1600" b="1" dirty="0" err="1" smtClean="0"/>
              <a:t>matching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analysis</a:t>
            </a:r>
            <a:endParaRPr lang="fr-FR" sz="1600" b="1" dirty="0" smtClean="0"/>
          </a:p>
          <a:p>
            <a:pPr marL="0" indent="0">
              <a:buNone/>
            </a:pPr>
            <a:r>
              <a:rPr lang="fr-FR" sz="1600" dirty="0" smtClean="0"/>
              <a:t>2.1- La structuration des séquences</a:t>
            </a:r>
          </a:p>
          <a:p>
            <a:pPr marL="0" indent="0">
              <a:buNone/>
            </a:pPr>
            <a:r>
              <a:rPr lang="fr-FR" sz="1600" dirty="0" smtClean="0"/>
              <a:t>2.2- Le calcul des distances</a:t>
            </a:r>
          </a:p>
          <a:p>
            <a:pPr marL="0" indent="0">
              <a:buNone/>
            </a:pPr>
            <a:r>
              <a:rPr lang="fr-FR" sz="1600" dirty="0" smtClean="0"/>
              <a:t>2.3- Le </a:t>
            </a:r>
            <a:r>
              <a:rPr lang="fr-FR" sz="1600" dirty="0" err="1" smtClean="0"/>
              <a:t>clustering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2.4- Le package </a:t>
            </a:r>
            <a:r>
              <a:rPr lang="fr-FR" sz="1600" dirty="0" err="1" smtClean="0"/>
              <a:t>TraMineR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b="1" dirty="0" smtClean="0"/>
              <a:t>III- Illustration sur les parcours d’entrée dans la vie adulte</a:t>
            </a:r>
          </a:p>
          <a:p>
            <a:pPr marL="0" indent="0">
              <a:buNone/>
            </a:pPr>
            <a:r>
              <a:rPr lang="fr-FR" sz="1600" dirty="0" smtClean="0"/>
              <a:t>3.1- L’évolution des états</a:t>
            </a:r>
          </a:p>
          <a:p>
            <a:pPr marL="0" indent="0">
              <a:buNone/>
            </a:pPr>
            <a:r>
              <a:rPr lang="fr-FR" sz="1600" dirty="0" smtClean="0"/>
              <a:t>3.2- L’enchaînement des séquences</a:t>
            </a:r>
          </a:p>
          <a:p>
            <a:pPr marL="0" indent="0">
              <a:buNone/>
            </a:pPr>
            <a:r>
              <a:rPr lang="fr-FR" sz="1600" dirty="0" smtClean="0"/>
              <a:t>3.3- Les trajectoires types</a:t>
            </a:r>
          </a:p>
          <a:p>
            <a:pPr marL="0" indent="0">
              <a:buNone/>
            </a:pPr>
            <a:r>
              <a:rPr lang="fr-FR" sz="1600" dirty="0" smtClean="0"/>
              <a:t>Conclusion</a:t>
            </a:r>
            <a:endParaRPr lang="fr-FR" sz="1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58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L’OMA permet la prise en compte de plusieurs événements</a:t>
            </a:r>
          </a:p>
          <a:p>
            <a:pPr marL="0" indent="0">
              <a:buNone/>
            </a:pPr>
            <a:r>
              <a:rPr lang="fr-FR" dirty="0" smtClean="0"/>
              <a:t>	          aborder </a:t>
            </a:r>
            <a:r>
              <a:rPr lang="fr-FR" dirty="0"/>
              <a:t>le parcours de vie dans sa </a:t>
            </a:r>
            <a:r>
              <a:rPr lang="fr-FR" dirty="0" smtClean="0"/>
              <a:t>totalité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L’OMA </a:t>
            </a:r>
            <a:r>
              <a:rPr lang="fr-FR" dirty="0"/>
              <a:t>permet une analyse plus nuancée et dynamique des parcours </a:t>
            </a:r>
            <a:r>
              <a:rPr lang="fr-FR" dirty="0" smtClean="0"/>
              <a:t>individuels</a:t>
            </a:r>
          </a:p>
          <a:p>
            <a:pPr lvl="1"/>
            <a:r>
              <a:rPr lang="fr-FR" dirty="0" smtClean="0"/>
              <a:t>souligne </a:t>
            </a:r>
            <a:r>
              <a:rPr lang="fr-FR" dirty="0"/>
              <a:t>l'interdépendance des choix personnels et des contraintes structurelles. </a:t>
            </a:r>
            <a:endParaRPr lang="fr-FR" dirty="0" smtClean="0"/>
          </a:p>
          <a:p>
            <a:pPr lvl="1"/>
            <a:r>
              <a:rPr lang="fr-FR" dirty="0" smtClean="0"/>
              <a:t>révèle la </a:t>
            </a:r>
            <a:r>
              <a:rPr lang="fr-FR" dirty="0"/>
              <a:t>variabilité et la diversité des parcours de </a:t>
            </a:r>
            <a:r>
              <a:rPr lang="fr-FR" dirty="0" smtClean="0"/>
              <a:t>vie.</a:t>
            </a:r>
            <a:endParaRPr lang="fr-FR" dirty="0"/>
          </a:p>
        </p:txBody>
      </p:sp>
      <p:sp>
        <p:nvSpPr>
          <p:cNvPr id="6" name="Flèche à angle droit 5"/>
          <p:cNvSpPr/>
          <p:nvPr/>
        </p:nvSpPr>
        <p:spPr>
          <a:xfrm rot="5400000">
            <a:off x="1981198" y="2118852"/>
            <a:ext cx="422787" cy="747252"/>
          </a:xfrm>
          <a:prstGeom prst="bentUp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4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L’OMA : adapté au champ de l’intervention sociale : </a:t>
            </a:r>
          </a:p>
          <a:p>
            <a:pPr lvl="1" algn="just"/>
            <a:r>
              <a:rPr lang="fr-FR" dirty="0"/>
              <a:t>les individus sont inscrits au sein d’institutions </a:t>
            </a:r>
          </a:p>
          <a:p>
            <a:pPr lvl="1" algn="just"/>
            <a:r>
              <a:rPr lang="fr-FR" dirty="0"/>
              <a:t>selon une temporalité qui permet de définir des séquences </a:t>
            </a:r>
          </a:p>
          <a:p>
            <a:pPr marL="457200" lvl="1" indent="0" algn="just">
              <a:buNone/>
            </a:pPr>
            <a:r>
              <a:rPr lang="fr-FR" dirty="0"/>
              <a:t> 	 permet au final d’expliquer les divergences ou similitudes dans les parcours de vie parmi individus au sein d’un même établissement</a:t>
            </a:r>
          </a:p>
          <a:p>
            <a:pPr algn="just"/>
            <a:r>
              <a:rPr lang="fr-FR" dirty="0" smtClean="0"/>
              <a:t>L’OMA permet de réinterroger la mise en œuvre des politiques publiques</a:t>
            </a:r>
          </a:p>
          <a:p>
            <a:pPr marL="0" indent="0" algn="just">
              <a:buNone/>
            </a:pPr>
            <a:r>
              <a:rPr lang="fr-FR" smtClean="0"/>
              <a:t>	réinterroger </a:t>
            </a:r>
            <a:r>
              <a:rPr lang="fr-FR" dirty="0" smtClean="0"/>
              <a:t>les systèmes de financement et mieux répondre </a:t>
            </a:r>
            <a:r>
              <a:rPr lang="fr-FR" smtClean="0"/>
              <a:t>aux </a:t>
            </a:r>
            <a:r>
              <a:rPr lang="fr-FR" smtClean="0"/>
              <a:t>	besoins </a:t>
            </a:r>
            <a:r>
              <a:rPr lang="fr-FR" dirty="0" smtClean="0"/>
              <a:t>et attentes des usagers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238865" y="3126658"/>
            <a:ext cx="589935" cy="304800"/>
          </a:xfrm>
          <a:prstGeom prst="right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9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3200" dirty="0"/>
              <a:t>Changement de conception au niveau des politiques publiques</a:t>
            </a:r>
          </a:p>
          <a:p>
            <a:pPr algn="just"/>
            <a:r>
              <a:rPr lang="fr-FR" sz="3200" dirty="0"/>
              <a:t>Loi 2002-2 : approche plus individualisée et centrée sur les parcours des </a:t>
            </a:r>
            <a:r>
              <a:rPr lang="fr-FR" sz="3200" dirty="0" smtClean="0"/>
              <a:t>usagers</a:t>
            </a:r>
          </a:p>
          <a:p>
            <a:pPr lvl="1" algn="just"/>
            <a:r>
              <a:rPr lang="fr-FR" sz="2800" dirty="0"/>
              <a:t>Projet personnalisé</a:t>
            </a:r>
          </a:p>
          <a:p>
            <a:pPr lvl="1" algn="just"/>
            <a:r>
              <a:rPr lang="fr-FR" sz="2800" dirty="0"/>
              <a:t>Meilleure coordination entre les différents acteurs pour une continuité du parcours</a:t>
            </a:r>
          </a:p>
          <a:p>
            <a:pPr algn="just"/>
            <a:r>
              <a:rPr lang="fr-FR" sz="3200" dirty="0" smtClean="0"/>
              <a:t>Comment mieux appréhender ces parcours à partir des données des usagers ? </a:t>
            </a:r>
            <a:endParaRPr lang="fr-FR" sz="3200" dirty="0"/>
          </a:p>
          <a:p>
            <a:pPr lvl="1" algn="just"/>
            <a:endParaRPr lang="fr-FR" dirty="0"/>
          </a:p>
          <a:p>
            <a:pPr marL="457200" lvl="1" indent="0" algn="just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I- La notion de parcours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64954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Concept central en sociologie</a:t>
            </a:r>
          </a:p>
          <a:p>
            <a:pPr algn="just"/>
            <a:r>
              <a:rPr lang="fr-FR" dirty="0" smtClean="0"/>
              <a:t>Permet d’analyser la manière dont les individus traversent </a:t>
            </a:r>
            <a:r>
              <a:rPr lang="fr-FR" dirty="0"/>
              <a:t>différents événements, </a:t>
            </a:r>
            <a:r>
              <a:rPr lang="fr-FR" dirty="0" smtClean="0"/>
              <a:t>transitions </a:t>
            </a:r>
            <a:r>
              <a:rPr lang="fr-FR" dirty="0"/>
              <a:t>et étapes au cours de leur existence. </a:t>
            </a:r>
            <a:endParaRPr lang="fr-FR" dirty="0" smtClean="0"/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			dimension </a:t>
            </a:r>
            <a:r>
              <a:rPr lang="fr-FR" dirty="0"/>
              <a:t>temporelle de la vie </a:t>
            </a:r>
            <a:r>
              <a:rPr lang="fr-FR" dirty="0" smtClean="0"/>
              <a:t>sociale </a:t>
            </a:r>
            <a:endParaRPr lang="fr-FR" dirty="0"/>
          </a:p>
          <a:p>
            <a:pPr algn="just"/>
            <a:r>
              <a:rPr lang="fr-FR" dirty="0" smtClean="0"/>
              <a:t>Parcours  </a:t>
            </a:r>
          </a:p>
          <a:p>
            <a:pPr marL="0" indent="0" algn="just">
              <a:buNone/>
            </a:pPr>
            <a:r>
              <a:rPr lang="fr-FR" dirty="0" smtClean="0"/>
              <a:t>			expériences </a:t>
            </a:r>
            <a:r>
              <a:rPr lang="fr-FR" dirty="0"/>
              <a:t>individuelles sont inscrites dans des </a:t>
            </a:r>
            <a:r>
              <a:rPr lang="fr-FR" dirty="0" smtClean="0"/>
              <a:t>			séquences </a:t>
            </a:r>
            <a:r>
              <a:rPr lang="fr-FR" dirty="0"/>
              <a:t>et des cadres temporels qui reflètent à la fois </a:t>
            </a:r>
            <a:r>
              <a:rPr lang="fr-FR" dirty="0" smtClean="0"/>
              <a:t>		           des choix </a:t>
            </a:r>
            <a:r>
              <a:rPr lang="fr-FR" dirty="0"/>
              <a:t>personnels et des contraintes structurelles.</a:t>
            </a:r>
          </a:p>
        </p:txBody>
      </p:sp>
      <p:sp>
        <p:nvSpPr>
          <p:cNvPr id="7" name="Flèche droite 6"/>
          <p:cNvSpPr/>
          <p:nvPr/>
        </p:nvSpPr>
        <p:spPr>
          <a:xfrm rot="20110837">
            <a:off x="2591871" y="4050338"/>
            <a:ext cx="1065667" cy="393291"/>
          </a:xfrm>
          <a:prstGeom prst="right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613508">
            <a:off x="2593580" y="4704949"/>
            <a:ext cx="997002" cy="393291"/>
          </a:xfrm>
          <a:prstGeom prst="right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1.1- Parcours de vie : dimension temporelle et institutionnelle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Glen Elder : «</a:t>
            </a:r>
            <a:r>
              <a:rPr lang="fr-FR" sz="4000" dirty="0"/>
              <a:t> </a:t>
            </a:r>
            <a:r>
              <a:rPr lang="fr-FR" sz="4000" dirty="0" smtClean="0"/>
              <a:t>life </a:t>
            </a:r>
            <a:r>
              <a:rPr lang="fr-FR" sz="4000" dirty="0"/>
              <a:t>course </a:t>
            </a:r>
            <a:r>
              <a:rPr lang="fr-FR" sz="4000" dirty="0" err="1"/>
              <a:t>theory</a:t>
            </a:r>
            <a:r>
              <a:rPr lang="fr-FR" sz="4000" dirty="0"/>
              <a:t> » </a:t>
            </a:r>
            <a:endParaRPr lang="fr-FR" sz="4000" dirty="0" smtClean="0"/>
          </a:p>
          <a:p>
            <a:r>
              <a:rPr lang="fr-FR" sz="4000" dirty="0" smtClean="0"/>
              <a:t>5 principes clefs : </a:t>
            </a:r>
          </a:p>
          <a:p>
            <a:pPr lvl="1"/>
            <a:r>
              <a:rPr lang="fr-FR" sz="3600" dirty="0" smtClean="0"/>
              <a:t>Le timing des événements</a:t>
            </a:r>
          </a:p>
          <a:p>
            <a:pPr lvl="1"/>
            <a:r>
              <a:rPr lang="fr-FR" sz="3600" dirty="0" smtClean="0"/>
              <a:t>L’interdépendance des domaines</a:t>
            </a:r>
          </a:p>
          <a:p>
            <a:pPr lvl="1"/>
            <a:r>
              <a:rPr lang="fr-FR" sz="3600" dirty="0" smtClean="0"/>
              <a:t>Le contexte historique et social</a:t>
            </a:r>
          </a:p>
          <a:p>
            <a:pPr lvl="1"/>
            <a:r>
              <a:rPr lang="fr-FR" sz="3600" dirty="0" smtClean="0"/>
              <a:t>Les choix personnels</a:t>
            </a:r>
          </a:p>
          <a:p>
            <a:pPr lvl="1"/>
            <a:r>
              <a:rPr lang="fr-FR" sz="3600" dirty="0" smtClean="0"/>
              <a:t>Les liens et transmission intergénérationnels</a:t>
            </a:r>
            <a:endParaRPr lang="fr-FR" sz="3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1.2- La théorie des parcours de vie d’Andrew Abbott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Complexité et </a:t>
            </a:r>
            <a:r>
              <a:rPr lang="fr-FR" dirty="0" err="1" smtClean="0"/>
              <a:t>multidimensionnalité</a:t>
            </a:r>
            <a:r>
              <a:rPr lang="fr-FR" dirty="0" smtClean="0"/>
              <a:t> des parcours de vie : </a:t>
            </a:r>
          </a:p>
          <a:p>
            <a:pPr marL="457200" lvl="1" indent="0" algn="just">
              <a:buNone/>
            </a:pPr>
            <a:r>
              <a:rPr lang="fr-FR" dirty="0" smtClean="0"/>
              <a:t>	Choix individuels, contraintes institutionnelles, événements aléatoires s’entremêlent pour façonner les parcours de vie</a:t>
            </a:r>
          </a:p>
          <a:p>
            <a:pPr algn="just"/>
            <a:r>
              <a:rPr lang="fr-FR" dirty="0" smtClean="0"/>
              <a:t>Séquences : constituées d’états ou d’événements inscrits dans une trame temporelle</a:t>
            </a:r>
          </a:p>
          <a:p>
            <a:pPr algn="just"/>
            <a:r>
              <a:rPr lang="fr-FR" dirty="0" smtClean="0"/>
              <a:t>Séquences peuvent être comparées, analysées pour révéler des typologies</a:t>
            </a:r>
          </a:p>
          <a:p>
            <a:pPr algn="just"/>
            <a:r>
              <a:rPr lang="fr-FR" dirty="0" smtClean="0"/>
              <a:t>Rôle des institutions : normes, opportunités: façonnent séquences</a:t>
            </a:r>
          </a:p>
          <a:p>
            <a:pPr algn="just"/>
            <a:r>
              <a:rPr lang="fr-FR" dirty="0" smtClean="0"/>
              <a:t>Utilisation de l’OMA pour comparer les séquences des carrières professionnelles, d’éducation…</a:t>
            </a:r>
            <a:endParaRPr lang="fr-FR" dirty="0"/>
          </a:p>
        </p:txBody>
      </p:sp>
      <p:sp>
        <p:nvSpPr>
          <p:cNvPr id="4" name="Flèche à angle droit 3"/>
          <p:cNvSpPr/>
          <p:nvPr/>
        </p:nvSpPr>
        <p:spPr>
          <a:xfrm rot="5400000">
            <a:off x="1393720" y="2145891"/>
            <a:ext cx="319547" cy="42278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II- L’Optimal </a:t>
            </a:r>
            <a:r>
              <a:rPr lang="fr-FR" dirty="0" err="1" smtClean="0"/>
              <a:t>Matching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(OMA)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3600" dirty="0" smtClean="0"/>
              <a:t>Optimal </a:t>
            </a:r>
            <a:r>
              <a:rPr lang="fr-FR" sz="3600" dirty="0" err="1" smtClean="0"/>
              <a:t>Matching</a:t>
            </a:r>
            <a:r>
              <a:rPr lang="fr-FR" sz="3600" dirty="0" smtClean="0"/>
              <a:t> </a:t>
            </a:r>
            <a:r>
              <a:rPr lang="fr-FR" sz="3600" dirty="0" err="1" smtClean="0"/>
              <a:t>Analysis</a:t>
            </a:r>
            <a:r>
              <a:rPr lang="fr-FR" sz="3600" dirty="0" smtClean="0"/>
              <a:t> = Analyse de séquences</a:t>
            </a:r>
          </a:p>
          <a:p>
            <a:pPr algn="just"/>
            <a:r>
              <a:rPr lang="fr-FR" sz="3600" dirty="0" smtClean="0"/>
              <a:t>Technique développée en biologie moléculaire pour l’analyse des séquences d’ADN</a:t>
            </a:r>
          </a:p>
          <a:p>
            <a:pPr algn="just"/>
            <a:r>
              <a:rPr lang="fr-FR" sz="3600" dirty="0" smtClean="0"/>
              <a:t>Méthode statistique</a:t>
            </a:r>
          </a:p>
          <a:p>
            <a:pPr algn="just"/>
            <a:r>
              <a:rPr lang="fr-FR" sz="3600" dirty="0" smtClean="0"/>
              <a:t>Permet de comparer des séquences de statuts ou d’événements à travers le temps pour des individus </a:t>
            </a:r>
          </a:p>
          <a:p>
            <a:pPr algn="just"/>
            <a:endParaRPr lang="fr-FR" sz="1600" dirty="0" smtClean="0"/>
          </a:p>
          <a:p>
            <a:pPr marL="0" indent="0" algn="just">
              <a:buNone/>
            </a:pPr>
            <a:r>
              <a:rPr lang="fr-FR" sz="3600" dirty="0" smtClean="0"/>
              <a:t>		Permet d’étudier les parcours de vie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523998" y="5235240"/>
            <a:ext cx="1012724" cy="565791"/>
          </a:xfrm>
          <a:prstGeom prst="rightArrow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1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2.1- La structuration des séquences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3200" dirty="0" smtClean="0"/>
              <a:t>Données : longitudinales</a:t>
            </a:r>
          </a:p>
          <a:p>
            <a:pPr lvl="2" algn="just"/>
            <a:r>
              <a:rPr lang="fr-FR" sz="2400" dirty="0" smtClean="0"/>
              <a:t>Prendre en compte les différents états</a:t>
            </a:r>
          </a:p>
          <a:p>
            <a:pPr lvl="2" algn="just"/>
            <a:r>
              <a:rPr lang="fr-FR" sz="2400" dirty="0" smtClean="0"/>
              <a:t>Informations temporelles précises</a:t>
            </a:r>
          </a:p>
          <a:p>
            <a:pPr algn="just"/>
            <a:r>
              <a:rPr lang="fr-FR" sz="3200" dirty="0" smtClean="0"/>
              <a:t>Données : structurées en séquences</a:t>
            </a:r>
          </a:p>
          <a:p>
            <a:pPr algn="just"/>
            <a:r>
              <a:rPr lang="fr-FR" sz="3200" dirty="0" smtClean="0"/>
              <a:t>Séquences = ordre chronologique des différents états</a:t>
            </a:r>
          </a:p>
          <a:p>
            <a:pPr algn="just"/>
            <a:r>
              <a:rPr lang="fr-FR" sz="3200" dirty="0" smtClean="0"/>
              <a:t>Chaque état doit être codé :</a:t>
            </a:r>
          </a:p>
          <a:p>
            <a:pPr lvl="1" algn="just"/>
            <a:r>
              <a:rPr lang="fr-FR" sz="2800" dirty="0" smtClean="0"/>
              <a:t>J = En emploi</a:t>
            </a:r>
          </a:p>
          <a:p>
            <a:pPr lvl="1" algn="just"/>
            <a:r>
              <a:rPr lang="fr-FR" sz="2800" dirty="0" smtClean="0"/>
              <a:t>S = En études</a:t>
            </a:r>
          </a:p>
          <a:p>
            <a:pPr algn="just"/>
            <a:r>
              <a:rPr lang="fr-FR" sz="3200" dirty="0" smtClean="0"/>
              <a:t>Attention à la clarté et précision des codes</a:t>
            </a:r>
            <a:endParaRPr lang="fr-FR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9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2.2- Le calcul des distances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Coût du passage d’une séquence à une autre</a:t>
            </a:r>
          </a:p>
          <a:p>
            <a:pPr algn="just"/>
            <a:r>
              <a:rPr lang="fr-FR" dirty="0" smtClean="0"/>
              <a:t>3 opérations :</a:t>
            </a:r>
          </a:p>
          <a:p>
            <a:pPr lvl="1" algn="just"/>
            <a:r>
              <a:rPr lang="fr-FR" dirty="0" smtClean="0"/>
              <a:t>Insertion</a:t>
            </a:r>
          </a:p>
          <a:p>
            <a:pPr lvl="1" algn="just"/>
            <a:r>
              <a:rPr lang="fr-FR" dirty="0" smtClean="0"/>
              <a:t>Suppression </a:t>
            </a:r>
          </a:p>
          <a:p>
            <a:pPr lvl="1" algn="just"/>
            <a:r>
              <a:rPr lang="fr-FR" dirty="0" smtClean="0"/>
              <a:t>Substitution</a:t>
            </a:r>
          </a:p>
          <a:p>
            <a:pPr algn="just"/>
            <a:r>
              <a:rPr lang="fr-FR" dirty="0" smtClean="0"/>
              <a:t>Ces opérations n’ont pas les mêmes implications : </a:t>
            </a:r>
          </a:p>
          <a:p>
            <a:pPr lvl="1" algn="just"/>
            <a:r>
              <a:rPr lang="fr-FR" dirty="0" smtClean="0"/>
              <a:t>Suppression / Insertion : privilégient l’ordre des éléments mais modifient la structure temporelles des séquences</a:t>
            </a:r>
          </a:p>
          <a:p>
            <a:pPr lvl="1" algn="just"/>
            <a:r>
              <a:rPr lang="fr-FR" dirty="0" smtClean="0"/>
              <a:t>Substitution : bouleversent enchainement des événements tout en conservant la structure temporelle</a:t>
            </a:r>
          </a:p>
          <a:p>
            <a:pPr marL="457200" lvl="1" indent="0" algn="just">
              <a:buNone/>
            </a:pPr>
            <a:r>
              <a:rPr lang="fr-FR" dirty="0" smtClean="0"/>
              <a:t>	L’avantage </a:t>
            </a:r>
            <a:r>
              <a:rPr lang="fr-FR" dirty="0"/>
              <a:t>de l’OMA </a:t>
            </a:r>
            <a:r>
              <a:rPr lang="fr-FR" dirty="0" smtClean="0"/>
              <a:t>: chercheur peut fixer </a:t>
            </a:r>
            <a:r>
              <a:rPr lang="fr-FR" dirty="0"/>
              <a:t>des coûts plus ou moins élevés selon le </a:t>
            </a:r>
            <a:r>
              <a:rPr lang="fr-FR" dirty="0" smtClean="0"/>
              <a:t>	type d’opération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1258528" y="5390382"/>
            <a:ext cx="501446" cy="176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GERMAIN ROSPIDE 22 février 2024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2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18023</TotalTime>
  <Words>771</Words>
  <Application>Microsoft Office PowerPoint</Application>
  <PresentationFormat>Grand écran</PresentationFormat>
  <Paragraphs>177</Paragraphs>
  <Slides>21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Thème Office</vt:lpstr>
      <vt:lpstr>Optimal Matching Analysis : une méthode pour l’analyse des parcours</vt:lpstr>
      <vt:lpstr>Sommaire</vt:lpstr>
      <vt:lpstr>Introduction</vt:lpstr>
      <vt:lpstr>I- La notion de parcours</vt:lpstr>
      <vt:lpstr>1.1- Parcours de vie : dimension temporelle et institutionnelle</vt:lpstr>
      <vt:lpstr>1.2- La théorie des parcours de vie d’Andrew Abbott</vt:lpstr>
      <vt:lpstr>II- L’Optimal Matching Analysis (OMA)</vt:lpstr>
      <vt:lpstr>2.1- La structuration des séquences</vt:lpstr>
      <vt:lpstr>2.2- Le calcul des distances</vt:lpstr>
      <vt:lpstr>2.3- Le clustering</vt:lpstr>
      <vt:lpstr>2.4- Le package TraMineR</vt:lpstr>
      <vt:lpstr>III- Illustration sur les parcours d’entrée dans la vie adulte</vt:lpstr>
      <vt:lpstr>3.1- L’évolution des états</vt:lpstr>
      <vt:lpstr>3.2- L’enchaînement des séquences</vt:lpstr>
      <vt:lpstr>3.2- L’enchaînement des séquences</vt:lpstr>
      <vt:lpstr>3.2- L’enchaînement des séquences</vt:lpstr>
      <vt:lpstr>3.2- L’enchaînement des séquences</vt:lpstr>
      <vt:lpstr>3.3- Les trajectoires types</vt:lpstr>
      <vt:lpstr>3.3- Les trajectoires types</vt:lpstr>
      <vt:lpstr>Conclusion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Analyser les parcours par l’Optimal matching analysis : </dc:title>
  <dc:creator>Olivier ROSPIDE</dc:creator>
  <cp:lastModifiedBy>Olivier ROSPIDE</cp:lastModifiedBy>
  <cp:revision>72</cp:revision>
  <dcterms:created xsi:type="dcterms:W3CDTF">2024-02-04T20:18:18Z</dcterms:created>
  <dcterms:modified xsi:type="dcterms:W3CDTF">2024-02-18T21:20:45Z</dcterms:modified>
</cp:coreProperties>
</file>